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71" r:id="rId5"/>
    <p:sldId id="260" r:id="rId6"/>
    <p:sldId id="261" r:id="rId7"/>
    <p:sldId id="263" r:id="rId8"/>
    <p:sldId id="269" r:id="rId9"/>
    <p:sldId id="270" r:id="rId10"/>
    <p:sldId id="265" r:id="rId11"/>
    <p:sldId id="264" r:id="rId12"/>
    <p:sldId id="267" r:id="rId13"/>
    <p:sldId id="268" r:id="rId14"/>
    <p:sldId id="266" r:id="rId15"/>
    <p:sldId id="25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6BEA"/>
    <a:srgbClr val="4372C4"/>
    <a:srgbClr val="327DCE"/>
    <a:srgbClr val="1B233F"/>
    <a:srgbClr val="2F67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889" autoAdjust="0"/>
    <p:restoredTop sz="94660"/>
  </p:normalViewPr>
  <p:slideViewPr>
    <p:cSldViewPr snapToGrid="0">
      <p:cViewPr>
        <p:scale>
          <a:sx n="110" d="100"/>
          <a:sy n="110" d="100"/>
        </p:scale>
        <p:origin x="8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B3D2F2-45B9-4E66-94E4-A8B1CC98F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AB93D1F-154D-4AEE-9290-5431482766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16EE33-0C2F-4C6C-BB1F-11B153069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54848B-EFAD-4AE7-8A83-BC27E90C1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F63677-E805-4044-BCCF-0AB08F99F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023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519682-FF7F-461E-AE84-20566309F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8C2341E-F5A2-4C06-97C9-797F910C3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0751B7-94FB-45D7-A54B-FE1F8DE70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467B04-FF3C-4C35-A167-C4C2DE5C1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2137E4-9D49-4511-BF8E-1BC2B22EA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0130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01D6DB1-1864-46D7-9382-A972E051A7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0E6035C-6F34-478C-A78B-D4A137D3B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F26875-A736-48CA-B679-EDEEBBF2F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3E50FB-7E0B-454D-B614-8A071CEB0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C97FDB-020C-44A9-AFE3-DC554D30E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0592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F94DA2-9D73-4254-9EBD-876C7C324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49489A-D286-47D8-86D2-545E7A3F3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EB209B-B9A4-48C4-9480-D36574E47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89EA9F-6F35-49C4-98B5-620FDC08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84FEC7-FB1F-420F-BB16-93F1A5AEE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641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CDDCD4-63F7-40C0-8584-6FF46045C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BBF196-964B-4B95-95E3-9ABC0ACF3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915BA6-3D03-49D8-957D-6CE26E735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CD33B9-2BEC-499F-835D-548678FF4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EA7BD1-FB59-48AE-8397-C96E203FE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841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B7B128-DC02-4166-B234-AA92E2662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A0CA8A-827E-4F89-BC81-5BA47C4D43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DDA03D8-7721-4FB2-BF26-1D1C10D47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B22408-5704-4FF5-BA40-6AF80CAF0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57FCB7-1CFB-4FF5-AECD-07AB62CC0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319573-D906-41B0-9060-FD40596C8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657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1143D-9363-4735-AD88-9F8A77216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07CF61-8D52-41DF-B919-8329A9210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75D3DB-DCE4-4A5A-9E34-96BD52F646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DA0C267-ADD5-4A74-B91D-4A561704C9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0527702-5F39-46EB-A299-D980A4D9FE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A901FBF-46DE-4F6C-A9FC-3DA02605D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35ED8CC-48C3-4FB6-A7C4-E602E0A98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AA6BFFD-90B8-44B5-94C4-5FCF9CE16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7411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DBBB09-8CD6-4F2F-A985-B5C4C9C1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7D41ECF-86A5-4391-BADC-B728F54D8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BB8002D-366F-49BA-9ABF-00A9C7B05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8157628-7379-4BDB-B598-38581E08D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9381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05EC5CF-4C74-4078-A939-8C0282383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3BE4E83-4F73-4508-A028-EF42149F1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370196B-EA53-4FD0-AB1A-7D28A63AE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9263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571784-4DAE-4A42-89C3-9C025B9FE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AA9C41-BD91-4ECC-AD3D-350B5BA09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118E00D-0E26-42A4-889C-457471609A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E898DA0-4714-431E-8031-C5B97F9E0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10D22B-3A9D-46A9-AB3D-C4C52EE53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F5CD78B-9110-4F0F-9D70-EFDE321DA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416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F8F7C3-B7A3-4999-8FFB-7CC38A1F6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65043F3-28CD-4CB0-BF60-6B1C4D1473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0B9055-3937-42B0-9032-52517C42E5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C26E16-CA62-4995-8E66-06DC18BCE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BEF1EE-F088-4B21-B482-0B17A9451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774D19-C424-46C8-B8E1-589FD27D2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99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CE2937A-6AE6-4007-B2D4-383B7AFF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78CA17-1567-4135-8FFE-3453B4B90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B0FC7C-109A-4588-B5EB-2B5439F7AB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DD457-34E9-433F-ABE6-582B5C3A6DE7}" type="datetimeFigureOut">
              <a:rPr lang="zh-CN" altLang="en-US" smtClean="0"/>
              <a:t>2022/1/20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24A8A7-6F36-4AB6-BE3F-6C82C40183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9D6F1F-B77E-4570-A282-1A81ABD97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A0A725-4656-4AC9-8732-65A0A73D1D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817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w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977E7FED-6F73-47B9-AC0C-6ECDAC589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9DAAF790-4FF1-4979-B2C1-477697AE1E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9696862"/>
              </p:ext>
            </p:extLst>
          </p:nvPr>
        </p:nvGraphicFramePr>
        <p:xfrm>
          <a:off x="0" y="145661"/>
          <a:ext cx="2245914" cy="8808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6" name="Image" r:id="rId4" imgW="4241160" imgH="1663200" progId="Photoshop.Image.13">
                  <p:embed/>
                </p:oleObj>
              </mc:Choice>
              <mc:Fallback>
                <p:oleObj name="Image" r:id="rId4" imgW="4241160" imgH="1663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45661"/>
                        <a:ext cx="2245914" cy="8808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FF72501C-88E0-4257-BF3C-0BCF37BAEA17}"/>
              </a:ext>
            </a:extLst>
          </p:cNvPr>
          <p:cNvSpPr txBox="1"/>
          <p:nvPr/>
        </p:nvSpPr>
        <p:spPr>
          <a:xfrm>
            <a:off x="733246" y="2395142"/>
            <a:ext cx="6186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供应商业务系统实现链路介绍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F88C2D7-CD28-4D34-AE00-AD16FC45AE6B}"/>
              </a:ext>
            </a:extLst>
          </p:cNvPr>
          <p:cNvSpPr/>
          <p:nvPr/>
        </p:nvSpPr>
        <p:spPr>
          <a:xfrm>
            <a:off x="871268" y="3124746"/>
            <a:ext cx="3165894" cy="46166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2245D86-22FE-4270-8935-22E897F9B5C2}"/>
              </a:ext>
            </a:extLst>
          </p:cNvPr>
          <p:cNvSpPr txBox="1"/>
          <p:nvPr/>
        </p:nvSpPr>
        <p:spPr>
          <a:xfrm>
            <a:off x="962864" y="3134639"/>
            <a:ext cx="2492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零售研发部</a:t>
            </a:r>
            <a:r>
              <a:rPr lang="en-US" altLang="zh-CN" sz="2400" dirty="0">
                <a:solidFill>
                  <a:schemeClr val="bg1"/>
                </a:solidFill>
              </a:rPr>
              <a:t>-</a:t>
            </a:r>
            <a:r>
              <a:rPr lang="zh-CN" altLang="en-US" sz="2400" dirty="0">
                <a:solidFill>
                  <a:schemeClr val="bg1"/>
                </a:solidFill>
              </a:rPr>
              <a:t>万坚</a:t>
            </a:r>
          </a:p>
        </p:txBody>
      </p:sp>
    </p:spTree>
    <p:extLst>
      <p:ext uri="{BB962C8B-B14F-4D97-AF65-F5344CB8AC3E}">
        <p14:creationId xmlns:p14="http://schemas.microsoft.com/office/powerpoint/2010/main" val="1662137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供应商退场流转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3871A7B0-09B6-E44F-866D-600E2DFF3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846" y="-15119"/>
            <a:ext cx="6564154" cy="6896269"/>
          </a:xfrm>
          <a:prstGeom prst="rect">
            <a:avLst/>
          </a:prstGeom>
        </p:spPr>
      </p:pic>
      <p:sp>
        <p:nvSpPr>
          <p:cNvPr id="8" name="圆角矩形 7">
            <a:extLst>
              <a:ext uri="{FF2B5EF4-FFF2-40B4-BE49-F238E27FC236}">
                <a16:creationId xmlns:a16="http://schemas.microsoft.com/office/drawing/2014/main" id="{8B0CDFA1-22F3-434E-B783-D7E25A5B03D8}"/>
              </a:ext>
            </a:extLst>
          </p:cNvPr>
          <p:cNvSpPr/>
          <p:nvPr/>
        </p:nvSpPr>
        <p:spPr>
          <a:xfrm>
            <a:off x="374739" y="1446829"/>
            <a:ext cx="4207034" cy="44047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供应商清场标识：</a:t>
            </a:r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r>
              <a:rPr kumimoji="1" lang="en-US" altLang="zh-CN" dirty="0"/>
              <a:t>01</a:t>
            </a:r>
            <a:r>
              <a:rPr kumimoji="1" lang="zh-CN" altLang="en-US" dirty="0"/>
              <a:t>：计划清场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02</a:t>
            </a:r>
            <a:r>
              <a:rPr kumimoji="1" lang="zh-CN" altLang="en-US" dirty="0"/>
              <a:t>：正在清场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03</a:t>
            </a:r>
            <a:r>
              <a:rPr kumimoji="1" lang="zh-CN" altLang="en-US" dirty="0"/>
              <a:t>：已清场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05</a:t>
            </a:r>
            <a:r>
              <a:rPr kumimoji="1" lang="zh-CN" altLang="en-US" dirty="0"/>
              <a:t>：季节性清场</a:t>
            </a:r>
          </a:p>
        </p:txBody>
      </p:sp>
    </p:spTree>
    <p:extLst>
      <p:ext uri="{BB962C8B-B14F-4D97-AF65-F5344CB8AC3E}">
        <p14:creationId xmlns:p14="http://schemas.microsoft.com/office/powerpoint/2010/main" val="1030647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6096"/>
            <a:ext cx="12192000" cy="6858000"/>
          </a:xfrm>
          <a:prstGeom prst="rect">
            <a:avLst/>
          </a:prstGeom>
          <a:noFill/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供应商合同流转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>
            <a:extLst>
              <a:ext uri="{FF2B5EF4-FFF2-40B4-BE49-F238E27FC236}">
                <a16:creationId xmlns:a16="http://schemas.microsoft.com/office/drawing/2014/main" id="{76FF9341-A3D6-C14B-B263-7B626FF5CBC2}"/>
              </a:ext>
            </a:extLst>
          </p:cNvPr>
          <p:cNvSpPr/>
          <p:nvPr/>
        </p:nvSpPr>
        <p:spPr>
          <a:xfrm>
            <a:off x="1199510" y="2438891"/>
            <a:ext cx="1764998" cy="335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线上审单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BBDFC5CA-CC8E-8B44-AC20-1EA13281E220}"/>
              </a:ext>
            </a:extLst>
          </p:cNvPr>
          <p:cNvSpPr/>
          <p:nvPr/>
        </p:nvSpPr>
        <p:spPr>
          <a:xfrm>
            <a:off x="1199509" y="3327750"/>
            <a:ext cx="1764997" cy="335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供应商签章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40B66442-109F-2745-8614-148980D4667D}"/>
              </a:ext>
            </a:extLst>
          </p:cNvPr>
          <p:cNvSpPr/>
          <p:nvPr/>
        </p:nvSpPr>
        <p:spPr>
          <a:xfrm>
            <a:off x="1199509" y="1550032"/>
            <a:ext cx="1764999" cy="335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线下洽谈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65EA0AD8-6943-4148-8FE7-93C07E7027B8}"/>
              </a:ext>
            </a:extLst>
          </p:cNvPr>
          <p:cNvSpPr/>
          <p:nvPr/>
        </p:nvSpPr>
        <p:spPr>
          <a:xfrm>
            <a:off x="1199510" y="4216609"/>
            <a:ext cx="1764996" cy="335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商行签章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2142F90B-6021-E348-B8CE-48E1AA8D5C44}"/>
              </a:ext>
            </a:extLst>
          </p:cNvPr>
          <p:cNvSpPr/>
          <p:nvPr/>
        </p:nvSpPr>
        <p:spPr>
          <a:xfrm>
            <a:off x="1199509" y="5105468"/>
            <a:ext cx="1764996" cy="335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合同回收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B9E94983-E17F-4A44-B5CC-4A44AE758808}"/>
              </a:ext>
            </a:extLst>
          </p:cNvPr>
          <p:cNvSpPr/>
          <p:nvPr/>
        </p:nvSpPr>
        <p:spPr>
          <a:xfrm>
            <a:off x="1206278" y="5994327"/>
            <a:ext cx="1765000" cy="335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生成费用单</a:t>
            </a:r>
          </a:p>
        </p:txBody>
      </p:sp>
      <p:sp>
        <p:nvSpPr>
          <p:cNvPr id="4" name="右弧形箭头 3">
            <a:extLst>
              <a:ext uri="{FF2B5EF4-FFF2-40B4-BE49-F238E27FC236}">
                <a16:creationId xmlns:a16="http://schemas.microsoft.com/office/drawing/2014/main" id="{CCFC9C3E-0419-9D4C-8DC2-2F6167BE9491}"/>
              </a:ext>
            </a:extLst>
          </p:cNvPr>
          <p:cNvSpPr/>
          <p:nvPr/>
        </p:nvSpPr>
        <p:spPr>
          <a:xfrm>
            <a:off x="335667" y="2606841"/>
            <a:ext cx="769854" cy="89085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4" name="右弧形箭头 23">
            <a:extLst>
              <a:ext uri="{FF2B5EF4-FFF2-40B4-BE49-F238E27FC236}">
                <a16:creationId xmlns:a16="http://schemas.microsoft.com/office/drawing/2014/main" id="{2100B76B-7FD8-7D48-96EC-EEF099C8355D}"/>
              </a:ext>
            </a:extLst>
          </p:cNvPr>
          <p:cNvSpPr/>
          <p:nvPr/>
        </p:nvSpPr>
        <p:spPr>
          <a:xfrm>
            <a:off x="335668" y="4561133"/>
            <a:ext cx="727830" cy="89085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5" name="下弧形箭头 24">
            <a:extLst>
              <a:ext uri="{FF2B5EF4-FFF2-40B4-BE49-F238E27FC236}">
                <a16:creationId xmlns:a16="http://schemas.microsoft.com/office/drawing/2014/main" id="{252313B7-FE6F-744A-97FC-9019A3E25B09}"/>
              </a:ext>
            </a:extLst>
          </p:cNvPr>
          <p:cNvSpPr/>
          <p:nvPr/>
        </p:nvSpPr>
        <p:spPr>
          <a:xfrm rot="5050876">
            <a:off x="2985634" y="1717182"/>
            <a:ext cx="1106576" cy="85306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6" name="下弧形箭头 25">
            <a:extLst>
              <a:ext uri="{FF2B5EF4-FFF2-40B4-BE49-F238E27FC236}">
                <a16:creationId xmlns:a16="http://schemas.microsoft.com/office/drawing/2014/main" id="{55BFE562-DAAC-5B46-8AF1-5A100932C974}"/>
              </a:ext>
            </a:extLst>
          </p:cNvPr>
          <p:cNvSpPr/>
          <p:nvPr/>
        </p:nvSpPr>
        <p:spPr>
          <a:xfrm rot="5050876">
            <a:off x="2985634" y="3544334"/>
            <a:ext cx="1106576" cy="85306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7" name="下弧形箭头 26">
            <a:extLst>
              <a:ext uri="{FF2B5EF4-FFF2-40B4-BE49-F238E27FC236}">
                <a16:creationId xmlns:a16="http://schemas.microsoft.com/office/drawing/2014/main" id="{99B7588E-4122-984B-8969-0ABC486C7F9F}"/>
              </a:ext>
            </a:extLst>
          </p:cNvPr>
          <p:cNvSpPr/>
          <p:nvPr/>
        </p:nvSpPr>
        <p:spPr>
          <a:xfrm rot="5050876">
            <a:off x="2985633" y="5270405"/>
            <a:ext cx="1106576" cy="85306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669367B3-76D0-7042-ABE3-A6CD3235E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625" y="-41780"/>
            <a:ext cx="6429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477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供零易商产品介绍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581D225E-682E-454E-AA5E-5D6301256BDF}"/>
              </a:ext>
            </a:extLst>
          </p:cNvPr>
          <p:cNvSpPr/>
          <p:nvPr/>
        </p:nvSpPr>
        <p:spPr>
          <a:xfrm>
            <a:off x="710406" y="1342663"/>
            <a:ext cx="10401290" cy="8912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/>
              <a:t>       供零易商为供应商提供自助式查询数据服务、借助大数据工具进行经营监控和盈亏增长分析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A8B53EA-E333-A14F-8B55-778E3E28CC5C}"/>
              </a:ext>
            </a:extLst>
          </p:cNvPr>
          <p:cNvSpPr/>
          <p:nvPr/>
        </p:nvSpPr>
        <p:spPr>
          <a:xfrm>
            <a:off x="2106594" y="4572000"/>
            <a:ext cx="1678329" cy="4977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基础版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67E04DB-02AE-984F-9249-640BB0E119AB}"/>
              </a:ext>
            </a:extLst>
          </p:cNvPr>
          <p:cNvSpPr/>
          <p:nvPr/>
        </p:nvSpPr>
        <p:spPr>
          <a:xfrm>
            <a:off x="4879696" y="4571999"/>
            <a:ext cx="1678329" cy="4977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标准版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286F4C7-DB3A-C44B-947B-A1320FCBCB2B}"/>
              </a:ext>
            </a:extLst>
          </p:cNvPr>
          <p:cNvSpPr/>
          <p:nvPr/>
        </p:nvSpPr>
        <p:spPr>
          <a:xfrm>
            <a:off x="7652797" y="4571998"/>
            <a:ext cx="1678329" cy="4977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专业版</a:t>
            </a:r>
          </a:p>
        </p:txBody>
      </p:sp>
      <p:sp>
        <p:nvSpPr>
          <p:cNvPr id="19" name="下箭头 18">
            <a:extLst>
              <a:ext uri="{FF2B5EF4-FFF2-40B4-BE49-F238E27FC236}">
                <a16:creationId xmlns:a16="http://schemas.microsoft.com/office/drawing/2014/main" id="{526E279D-2DD4-FE41-A497-F694A08BDDB1}"/>
              </a:ext>
            </a:extLst>
          </p:cNvPr>
          <p:cNvSpPr/>
          <p:nvPr/>
        </p:nvSpPr>
        <p:spPr>
          <a:xfrm rot="10800000">
            <a:off x="5764192" y="5427356"/>
            <a:ext cx="551972" cy="3588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3D82B3D-8E8D-A549-AC02-6021272B5830}"/>
              </a:ext>
            </a:extLst>
          </p:cNvPr>
          <p:cNvSpPr/>
          <p:nvPr/>
        </p:nvSpPr>
        <p:spPr>
          <a:xfrm>
            <a:off x="1064871" y="2636134"/>
            <a:ext cx="9676435" cy="26390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1578775D-DDEB-0349-9169-3D3EC5D0024F}"/>
              </a:ext>
            </a:extLst>
          </p:cNvPr>
          <p:cNvSpPr/>
          <p:nvPr/>
        </p:nvSpPr>
        <p:spPr>
          <a:xfrm>
            <a:off x="4510514" y="2751338"/>
            <a:ext cx="2338086" cy="38196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供零易商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7B452AA-9CAA-B34A-84A2-6C395C402682}"/>
              </a:ext>
            </a:extLst>
          </p:cNvPr>
          <p:cNvSpPr/>
          <p:nvPr/>
        </p:nvSpPr>
        <p:spPr>
          <a:xfrm>
            <a:off x="1377378" y="6088284"/>
            <a:ext cx="1800000" cy="5324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版本管理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1B3F5240-93FC-864C-B33C-49FD5855DA60}"/>
              </a:ext>
            </a:extLst>
          </p:cNvPr>
          <p:cNvSpPr/>
          <p:nvPr/>
        </p:nvSpPr>
        <p:spPr>
          <a:xfrm>
            <a:off x="3820923" y="6088284"/>
            <a:ext cx="1800000" cy="53243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rgbClr val="116BEA"/>
                </a:solidFill>
              </a:rPr>
              <a:t>计费体系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C02AD56-6860-874F-948B-17A845F6C80B}"/>
              </a:ext>
            </a:extLst>
          </p:cNvPr>
          <p:cNvSpPr/>
          <p:nvPr/>
        </p:nvSpPr>
        <p:spPr>
          <a:xfrm>
            <a:off x="6264468" y="6088284"/>
            <a:ext cx="1800000" cy="5324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用户体系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EEFCF73-7A1F-7D40-91D4-E56A7F0B5720}"/>
              </a:ext>
            </a:extLst>
          </p:cNvPr>
          <p:cNvSpPr/>
          <p:nvPr/>
        </p:nvSpPr>
        <p:spPr>
          <a:xfrm>
            <a:off x="8708013" y="6088284"/>
            <a:ext cx="1800000" cy="5324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数据服务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3B4BC07-AEAF-D443-AE99-062F2A31F295}"/>
              </a:ext>
            </a:extLst>
          </p:cNvPr>
          <p:cNvSpPr/>
          <p:nvPr/>
        </p:nvSpPr>
        <p:spPr>
          <a:xfrm>
            <a:off x="1064871" y="5926238"/>
            <a:ext cx="9676435" cy="8333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5770DAD0-1F70-1143-B0F3-4117DD72FD38}"/>
              </a:ext>
            </a:extLst>
          </p:cNvPr>
          <p:cNvSpPr/>
          <p:nvPr/>
        </p:nvSpPr>
        <p:spPr>
          <a:xfrm>
            <a:off x="1857561" y="3275634"/>
            <a:ext cx="2160000" cy="10800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rgbClr val="116BEA"/>
                </a:solidFill>
              </a:rPr>
              <a:t>    面向所有供应商，提供基础数据服务，开通过供零在线同步开通基础版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4224F0EF-DA1B-5341-AAA3-C6C0659E54A5}"/>
              </a:ext>
            </a:extLst>
          </p:cNvPr>
          <p:cNvSpPr/>
          <p:nvPr/>
        </p:nvSpPr>
        <p:spPr>
          <a:xfrm>
            <a:off x="4688142" y="3285491"/>
            <a:ext cx="2160000" cy="10800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rgbClr val="116BEA"/>
                </a:solidFill>
              </a:rPr>
              <a:t>    面向所有供应商，提供标准套餐数据服务，为付费服务项目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B2815D3F-25A8-514B-9E56-D33C85F21D79}"/>
              </a:ext>
            </a:extLst>
          </p:cNvPr>
          <p:cNvSpPr/>
          <p:nvPr/>
        </p:nvSpPr>
        <p:spPr>
          <a:xfrm>
            <a:off x="7518723" y="3275634"/>
            <a:ext cx="2160000" cy="10800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rgbClr val="116BEA"/>
                </a:solidFill>
              </a:rPr>
              <a:t>    面向大型品牌商，提供专业级、定制化和个性化数据服务，不限于经营、市场及消费行为等数据范围</a:t>
            </a:r>
          </a:p>
        </p:txBody>
      </p:sp>
    </p:spTree>
    <p:extLst>
      <p:ext uri="{BB962C8B-B14F-4D97-AF65-F5344CB8AC3E}">
        <p14:creationId xmlns:p14="http://schemas.microsoft.com/office/powerpoint/2010/main" val="2992360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供应商主数据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85401570-D735-664C-A853-154517268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166" y="0"/>
            <a:ext cx="8295802" cy="682410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1422B0C-737F-D342-926F-9D5037443BA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07" y="3176349"/>
            <a:ext cx="3624926" cy="267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59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供应商域的问题与痛点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>
            <a:extLst>
              <a:ext uri="{FF2B5EF4-FFF2-40B4-BE49-F238E27FC236}">
                <a16:creationId xmlns:a16="http://schemas.microsoft.com/office/drawing/2014/main" id="{00D37FDC-97BD-6349-B937-344E0A5A91AB}"/>
              </a:ext>
            </a:extLst>
          </p:cNvPr>
          <p:cNvGrpSpPr/>
          <p:nvPr/>
        </p:nvGrpSpPr>
        <p:grpSpPr>
          <a:xfrm>
            <a:off x="2004589" y="2424617"/>
            <a:ext cx="2170660" cy="1996486"/>
            <a:chOff x="8374817" y="3976831"/>
            <a:chExt cx="719115" cy="661413"/>
          </a:xfrm>
        </p:grpSpPr>
        <p:sp>
          <p:nvSpPr>
            <p:cNvPr id="9" name="Freeform 44">
              <a:extLst>
                <a:ext uri="{FF2B5EF4-FFF2-40B4-BE49-F238E27FC236}">
                  <a16:creationId xmlns:a16="http://schemas.microsoft.com/office/drawing/2014/main" id="{7DC8EA28-FE0C-514A-A789-01B82BBB39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19" y="4072040"/>
              <a:ext cx="75013" cy="68522"/>
            </a:xfrm>
            <a:custGeom>
              <a:avLst/>
              <a:gdLst>
                <a:gd name="T0" fmla="*/ 28 w 44"/>
                <a:gd name="T1" fmla="*/ 11 h 40"/>
                <a:gd name="T2" fmla="*/ 0 w 44"/>
                <a:gd name="T3" fmla="*/ 18 h 40"/>
                <a:gd name="T4" fmla="*/ 31 w 44"/>
                <a:gd name="T5" fmla="*/ 40 h 40"/>
                <a:gd name="T6" fmla="*/ 28 w 44"/>
                <a:gd name="T7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8" y="11"/>
                  </a:moveTo>
                  <a:cubicBezTo>
                    <a:pt x="13" y="0"/>
                    <a:pt x="0" y="18"/>
                    <a:pt x="0" y="18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44" y="22"/>
                    <a:pt x="28" y="11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5">
              <a:extLst>
                <a:ext uri="{FF2B5EF4-FFF2-40B4-BE49-F238E27FC236}">
                  <a16:creationId xmlns:a16="http://schemas.microsoft.com/office/drawing/2014/main" id="{58C652E3-E127-564A-A503-541FD990A8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1387" y="4116759"/>
              <a:ext cx="230088" cy="284184"/>
            </a:xfrm>
            <a:custGeom>
              <a:avLst/>
              <a:gdLst>
                <a:gd name="T0" fmla="*/ 187 w 319"/>
                <a:gd name="T1" fmla="*/ 85 h 394"/>
                <a:gd name="T2" fmla="*/ 156 w 319"/>
                <a:gd name="T3" fmla="*/ 125 h 394"/>
                <a:gd name="T4" fmla="*/ 104 w 319"/>
                <a:gd name="T5" fmla="*/ 198 h 394"/>
                <a:gd name="T6" fmla="*/ 0 w 319"/>
                <a:gd name="T7" fmla="*/ 342 h 394"/>
                <a:gd name="T8" fmla="*/ 74 w 319"/>
                <a:gd name="T9" fmla="*/ 394 h 394"/>
                <a:gd name="T10" fmla="*/ 104 w 319"/>
                <a:gd name="T11" fmla="*/ 352 h 394"/>
                <a:gd name="T12" fmla="*/ 130 w 319"/>
                <a:gd name="T13" fmla="*/ 314 h 394"/>
                <a:gd name="T14" fmla="*/ 156 w 319"/>
                <a:gd name="T15" fmla="*/ 276 h 394"/>
                <a:gd name="T16" fmla="*/ 319 w 319"/>
                <a:gd name="T17" fmla="*/ 52 h 394"/>
                <a:gd name="T18" fmla="*/ 248 w 319"/>
                <a:gd name="T19" fmla="*/ 0 h 394"/>
                <a:gd name="T20" fmla="*/ 187 w 319"/>
                <a:gd name="T21" fmla="*/ 85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9" h="394">
                  <a:moveTo>
                    <a:pt x="187" y="85"/>
                  </a:moveTo>
                  <a:lnTo>
                    <a:pt x="156" y="125"/>
                  </a:lnTo>
                  <a:lnTo>
                    <a:pt x="104" y="198"/>
                  </a:lnTo>
                  <a:lnTo>
                    <a:pt x="0" y="342"/>
                  </a:lnTo>
                  <a:lnTo>
                    <a:pt x="74" y="394"/>
                  </a:lnTo>
                  <a:lnTo>
                    <a:pt x="104" y="352"/>
                  </a:lnTo>
                  <a:lnTo>
                    <a:pt x="130" y="314"/>
                  </a:lnTo>
                  <a:lnTo>
                    <a:pt x="156" y="276"/>
                  </a:lnTo>
                  <a:lnTo>
                    <a:pt x="319" y="52"/>
                  </a:lnTo>
                  <a:lnTo>
                    <a:pt x="248" y="0"/>
                  </a:lnTo>
                  <a:lnTo>
                    <a:pt x="187" y="85"/>
                  </a:lnTo>
                  <a:close/>
                </a:path>
              </a:pathLst>
            </a:custGeom>
            <a:solidFill>
              <a:srgbClr val="0973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6">
              <a:extLst>
                <a:ext uri="{FF2B5EF4-FFF2-40B4-BE49-F238E27FC236}">
                  <a16:creationId xmlns:a16="http://schemas.microsoft.com/office/drawing/2014/main" id="{E0874689-D98F-7C45-AE84-58B44FFA0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4817" y="3976831"/>
              <a:ext cx="569090" cy="661413"/>
            </a:xfrm>
            <a:custGeom>
              <a:avLst/>
              <a:gdLst>
                <a:gd name="T0" fmla="*/ 312 w 334"/>
                <a:gd name="T1" fmla="*/ 348 h 388"/>
                <a:gd name="T2" fmla="*/ 293 w 334"/>
                <a:gd name="T3" fmla="*/ 366 h 388"/>
                <a:gd name="T4" fmla="*/ 40 w 334"/>
                <a:gd name="T5" fmla="*/ 366 h 388"/>
                <a:gd name="T6" fmla="*/ 22 w 334"/>
                <a:gd name="T7" fmla="*/ 348 h 388"/>
                <a:gd name="T8" fmla="*/ 22 w 334"/>
                <a:gd name="T9" fmla="*/ 41 h 388"/>
                <a:gd name="T10" fmla="*/ 40 w 334"/>
                <a:gd name="T11" fmla="*/ 23 h 388"/>
                <a:gd name="T12" fmla="*/ 293 w 334"/>
                <a:gd name="T13" fmla="*/ 23 h 388"/>
                <a:gd name="T14" fmla="*/ 312 w 334"/>
                <a:gd name="T15" fmla="*/ 41 h 388"/>
                <a:gd name="T16" fmla="*/ 312 w 334"/>
                <a:gd name="T17" fmla="*/ 140 h 388"/>
                <a:gd name="T18" fmla="*/ 334 w 334"/>
                <a:gd name="T19" fmla="*/ 109 h 388"/>
                <a:gd name="T20" fmla="*/ 334 w 334"/>
                <a:gd name="T21" fmla="*/ 21 h 388"/>
                <a:gd name="T22" fmla="*/ 313 w 334"/>
                <a:gd name="T23" fmla="*/ 0 h 388"/>
                <a:gd name="T24" fmla="*/ 21 w 334"/>
                <a:gd name="T25" fmla="*/ 0 h 388"/>
                <a:gd name="T26" fmla="*/ 0 w 334"/>
                <a:gd name="T27" fmla="*/ 21 h 388"/>
                <a:gd name="T28" fmla="*/ 0 w 334"/>
                <a:gd name="T29" fmla="*/ 368 h 388"/>
                <a:gd name="T30" fmla="*/ 21 w 334"/>
                <a:gd name="T31" fmla="*/ 388 h 388"/>
                <a:gd name="T32" fmla="*/ 313 w 334"/>
                <a:gd name="T33" fmla="*/ 388 h 388"/>
                <a:gd name="T34" fmla="*/ 334 w 334"/>
                <a:gd name="T35" fmla="*/ 368 h 388"/>
                <a:gd name="T36" fmla="*/ 334 w 334"/>
                <a:gd name="T37" fmla="*/ 223 h 388"/>
                <a:gd name="T38" fmla="*/ 312 w 334"/>
                <a:gd name="T39" fmla="*/ 254 h 388"/>
                <a:gd name="T40" fmla="*/ 312 w 334"/>
                <a:gd name="T41" fmla="*/ 34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4" h="388">
                  <a:moveTo>
                    <a:pt x="312" y="348"/>
                  </a:moveTo>
                  <a:cubicBezTo>
                    <a:pt x="312" y="358"/>
                    <a:pt x="303" y="366"/>
                    <a:pt x="293" y="366"/>
                  </a:cubicBezTo>
                  <a:cubicBezTo>
                    <a:pt x="40" y="366"/>
                    <a:pt x="40" y="366"/>
                    <a:pt x="40" y="366"/>
                  </a:cubicBezTo>
                  <a:cubicBezTo>
                    <a:pt x="30" y="366"/>
                    <a:pt x="22" y="358"/>
                    <a:pt x="22" y="348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31"/>
                    <a:pt x="30" y="23"/>
                    <a:pt x="40" y="23"/>
                  </a:cubicBezTo>
                  <a:cubicBezTo>
                    <a:pt x="293" y="23"/>
                    <a:pt x="293" y="23"/>
                    <a:pt x="293" y="23"/>
                  </a:cubicBezTo>
                  <a:cubicBezTo>
                    <a:pt x="303" y="23"/>
                    <a:pt x="312" y="31"/>
                    <a:pt x="312" y="41"/>
                  </a:cubicBezTo>
                  <a:cubicBezTo>
                    <a:pt x="312" y="140"/>
                    <a:pt x="312" y="140"/>
                    <a:pt x="312" y="140"/>
                  </a:cubicBezTo>
                  <a:cubicBezTo>
                    <a:pt x="334" y="109"/>
                    <a:pt x="334" y="109"/>
                    <a:pt x="334" y="109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4" y="10"/>
                    <a:pt x="325" y="0"/>
                    <a:pt x="313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10"/>
                    <a:pt x="0" y="21"/>
                  </a:cubicBezTo>
                  <a:cubicBezTo>
                    <a:pt x="0" y="368"/>
                    <a:pt x="0" y="368"/>
                    <a:pt x="0" y="368"/>
                  </a:cubicBezTo>
                  <a:cubicBezTo>
                    <a:pt x="0" y="379"/>
                    <a:pt x="9" y="388"/>
                    <a:pt x="21" y="388"/>
                  </a:cubicBezTo>
                  <a:cubicBezTo>
                    <a:pt x="313" y="388"/>
                    <a:pt x="313" y="388"/>
                    <a:pt x="313" y="388"/>
                  </a:cubicBezTo>
                  <a:cubicBezTo>
                    <a:pt x="325" y="388"/>
                    <a:pt x="334" y="379"/>
                    <a:pt x="334" y="368"/>
                  </a:cubicBezTo>
                  <a:cubicBezTo>
                    <a:pt x="334" y="223"/>
                    <a:pt x="334" y="223"/>
                    <a:pt x="334" y="223"/>
                  </a:cubicBezTo>
                  <a:cubicBezTo>
                    <a:pt x="312" y="254"/>
                    <a:pt x="312" y="254"/>
                    <a:pt x="312" y="254"/>
                  </a:cubicBezTo>
                  <a:lnTo>
                    <a:pt x="312" y="348"/>
                  </a:ln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7">
              <a:extLst>
                <a:ext uri="{FF2B5EF4-FFF2-40B4-BE49-F238E27FC236}">
                  <a16:creationId xmlns:a16="http://schemas.microsoft.com/office/drawing/2014/main" id="{69DA9F34-4F72-0A48-8277-FCA216AD9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6142" y="4377142"/>
              <a:ext cx="67800" cy="77177"/>
            </a:xfrm>
            <a:custGeom>
              <a:avLst/>
              <a:gdLst>
                <a:gd name="T0" fmla="*/ 21 w 94"/>
                <a:gd name="T1" fmla="*/ 0 h 107"/>
                <a:gd name="T2" fmla="*/ 0 w 94"/>
                <a:gd name="T3" fmla="*/ 107 h 107"/>
                <a:gd name="T4" fmla="*/ 94 w 94"/>
                <a:gd name="T5" fmla="*/ 52 h 107"/>
                <a:gd name="T6" fmla="*/ 21 w 94"/>
                <a:gd name="T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07">
                  <a:moveTo>
                    <a:pt x="21" y="0"/>
                  </a:moveTo>
                  <a:lnTo>
                    <a:pt x="0" y="107"/>
                  </a:lnTo>
                  <a:lnTo>
                    <a:pt x="94" y="5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Rectangle 48">
              <a:extLst>
                <a:ext uri="{FF2B5EF4-FFF2-40B4-BE49-F238E27FC236}">
                  <a16:creationId xmlns:a16="http://schemas.microsoft.com/office/drawing/2014/main" id="{B65BC29C-B990-3249-843A-6D2B084D6E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59928" y="4504808"/>
              <a:ext cx="296224" cy="34621"/>
            </a:xfrm>
            <a:prstGeom prst="rect">
              <a:avLst/>
            </a:prstGeom>
            <a:solidFill>
              <a:srgbClr val="0973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Rectangle 49">
              <a:extLst>
                <a:ext uri="{FF2B5EF4-FFF2-40B4-BE49-F238E27FC236}">
                  <a16:creationId xmlns:a16="http://schemas.microsoft.com/office/drawing/2014/main" id="{70AB250F-7B41-0E4A-9464-E6702ECB6B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59928" y="4428352"/>
              <a:ext cx="296224" cy="33900"/>
            </a:xfrm>
            <a:prstGeom prst="rect">
              <a:avLst/>
            </a:prstGeom>
            <a:solidFill>
              <a:srgbClr val="0973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Rectangle 50">
              <a:extLst>
                <a:ext uri="{FF2B5EF4-FFF2-40B4-BE49-F238E27FC236}">
                  <a16:creationId xmlns:a16="http://schemas.microsoft.com/office/drawing/2014/main" id="{08C49354-2488-2349-97C3-8D1BA07CE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59928" y="4354782"/>
              <a:ext cx="296224" cy="32458"/>
            </a:xfrm>
            <a:prstGeom prst="rect">
              <a:avLst/>
            </a:prstGeom>
            <a:solidFill>
              <a:srgbClr val="0973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Rectangle 51">
              <a:extLst>
                <a:ext uri="{FF2B5EF4-FFF2-40B4-BE49-F238E27FC236}">
                  <a16:creationId xmlns:a16="http://schemas.microsoft.com/office/drawing/2014/main" id="{ABC389D8-C968-F749-9621-D864AA665D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59928" y="4278326"/>
              <a:ext cx="296224" cy="32458"/>
            </a:xfrm>
            <a:prstGeom prst="rect">
              <a:avLst/>
            </a:prstGeom>
            <a:solidFill>
              <a:srgbClr val="0973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Rectangle 52">
              <a:extLst>
                <a:ext uri="{FF2B5EF4-FFF2-40B4-BE49-F238E27FC236}">
                  <a16:creationId xmlns:a16="http://schemas.microsoft.com/office/drawing/2014/main" id="{7B381318-F281-684A-B7E2-D5CE36BE59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59928" y="4201870"/>
              <a:ext cx="296224" cy="33900"/>
            </a:xfrm>
            <a:prstGeom prst="rect">
              <a:avLst/>
            </a:prstGeom>
            <a:solidFill>
              <a:srgbClr val="0973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Rectangle 53">
              <a:extLst>
                <a:ext uri="{FF2B5EF4-FFF2-40B4-BE49-F238E27FC236}">
                  <a16:creationId xmlns:a16="http://schemas.microsoft.com/office/drawing/2014/main" id="{F7E55F92-7E17-6D42-A826-1D84FFCD7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59928" y="4124694"/>
              <a:ext cx="296224" cy="34621"/>
            </a:xfrm>
            <a:prstGeom prst="rect">
              <a:avLst/>
            </a:prstGeom>
            <a:solidFill>
              <a:srgbClr val="0973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BD00B522-C584-3C4A-B568-0D9C96F30007}"/>
              </a:ext>
            </a:extLst>
          </p:cNvPr>
          <p:cNvSpPr txBox="1">
            <a:spLocks/>
          </p:cNvSpPr>
          <p:nvPr/>
        </p:nvSpPr>
        <p:spPr>
          <a:xfrm>
            <a:off x="1327234" y="4721046"/>
            <a:ext cx="3297000" cy="513911"/>
          </a:xfrm>
          <a:prstGeom prst="rect">
            <a:avLst/>
          </a:prstGeom>
        </p:spPr>
        <p:txBody>
          <a:bodyPr/>
          <a:lstStyle>
            <a:lvl1pPr algn="l" defTabSz="1219170" rtl="0" eaLnBrk="1" latinLnBrk="0" hangingPunct="1">
              <a:spcBef>
                <a:spcPct val="0"/>
              </a:spcBef>
              <a:buNone/>
              <a:defRPr sz="4533" kern="1200">
                <a:solidFill>
                  <a:srgbClr val="17375E"/>
                </a:solidFill>
                <a:latin typeface="Signika"/>
                <a:ea typeface="Open Sans Extrabold" pitchFamily="34" charset="0"/>
                <a:cs typeface="Signika"/>
              </a:defRPr>
            </a:lvl1pPr>
          </a:lstStyle>
          <a:p>
            <a:pPr lvl="0" algn="ctr" defTabSz="914400">
              <a:spcBef>
                <a:spcPts val="0"/>
              </a:spcBef>
            </a:pPr>
            <a:r>
              <a:rPr lang="zh-CN" altLang="en-US" sz="2400" b="1" dirty="0">
                <a:solidFill>
                  <a:srgbClr val="0973DD"/>
                </a:solidFill>
                <a:latin typeface="Impact MT Std" pitchFamily="34" charset="0"/>
                <a:ea typeface="微软雅黑" panose="020B0503020204020204" pitchFamily="34" charset="-122"/>
              </a:rPr>
              <a:t>供应商域的问题与痛点</a:t>
            </a:r>
            <a:endParaRPr lang="zh-CN" altLang="en-US" sz="2400" b="1" dirty="0">
              <a:solidFill>
                <a:srgbClr val="0973D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672A8FD-B53D-C249-BC43-97B3F9645316}"/>
              </a:ext>
            </a:extLst>
          </p:cNvPr>
          <p:cNvGrpSpPr/>
          <p:nvPr/>
        </p:nvGrpSpPr>
        <p:grpSpPr>
          <a:xfrm>
            <a:off x="6149200" y="1471025"/>
            <a:ext cx="812482" cy="81248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" name="同心圆 20">
              <a:extLst>
                <a:ext uri="{FF2B5EF4-FFF2-40B4-BE49-F238E27FC236}">
                  <a16:creationId xmlns:a16="http://schemas.microsoft.com/office/drawing/2014/main" id="{ABDFC665-7B34-5644-87AE-6FB7C30763C0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973DD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F3F1C9DF-AF6A-9440-ADFD-318190814630}"/>
                </a:ext>
              </a:extLst>
            </p:cNvPr>
            <p:cNvSpPr/>
            <p:nvPr/>
          </p:nvSpPr>
          <p:spPr>
            <a:xfrm>
              <a:off x="392116" y="760416"/>
              <a:ext cx="3825879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973DD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矩形 3">
            <a:extLst>
              <a:ext uri="{FF2B5EF4-FFF2-40B4-BE49-F238E27FC236}">
                <a16:creationId xmlns:a16="http://schemas.microsoft.com/office/drawing/2014/main" id="{AB917614-8E5D-AE4A-B2CC-41E2C53C79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3216" y="1628800"/>
            <a:ext cx="513264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2800" dirty="0">
                <a:solidFill>
                  <a:srgbClr val="0973DD"/>
                </a:solidFill>
                <a:latin typeface="Impact MT Std" pitchFamily="34" charset="0"/>
                <a:ea typeface="微软雅黑" panose="020B0503020204020204" pitchFamily="34" charset="-122"/>
                <a:sym typeface="Arial" pitchFamily="34" charset="0"/>
              </a:rPr>
              <a:t>01</a:t>
            </a:r>
            <a:endParaRPr lang="zh-CN" altLang="en-US" sz="2800" dirty="0">
              <a:solidFill>
                <a:srgbClr val="0973DD"/>
              </a:solidFill>
              <a:latin typeface="Impact MT Std" pitchFamily="34" charset="0"/>
              <a:ea typeface="微软雅黑" panose="020B0503020204020204" pitchFamily="34" charset="-122"/>
              <a:sym typeface="Arial" pitchFamily="34" charset="0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8DA24787-2DEE-3444-BFFA-962E3F80A0D0}"/>
              </a:ext>
            </a:extLst>
          </p:cNvPr>
          <p:cNvGrpSpPr/>
          <p:nvPr/>
        </p:nvGrpSpPr>
        <p:grpSpPr>
          <a:xfrm>
            <a:off x="6157216" y="3047401"/>
            <a:ext cx="812482" cy="81248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" name="同心圆 24">
              <a:extLst>
                <a:ext uri="{FF2B5EF4-FFF2-40B4-BE49-F238E27FC236}">
                  <a16:creationId xmlns:a16="http://schemas.microsoft.com/office/drawing/2014/main" id="{D4F520F3-B944-8546-9803-F243DA37D253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973DD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BCF2C073-8EDA-6146-B0F9-A6D5089F5FBF}"/>
                </a:ext>
              </a:extLst>
            </p:cNvPr>
            <p:cNvSpPr/>
            <p:nvPr/>
          </p:nvSpPr>
          <p:spPr>
            <a:xfrm>
              <a:off x="392116" y="760416"/>
              <a:ext cx="3825879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>
                <a:solidFill>
                  <a:srgbClr val="0973DD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41BBAD3C-212A-8A4F-954A-F31C49FE31A9}"/>
              </a:ext>
            </a:extLst>
          </p:cNvPr>
          <p:cNvGrpSpPr/>
          <p:nvPr/>
        </p:nvGrpSpPr>
        <p:grpSpPr>
          <a:xfrm>
            <a:off x="6154338" y="4623777"/>
            <a:ext cx="812482" cy="81248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" name="同心圆 27">
              <a:extLst>
                <a:ext uri="{FF2B5EF4-FFF2-40B4-BE49-F238E27FC236}">
                  <a16:creationId xmlns:a16="http://schemas.microsoft.com/office/drawing/2014/main" id="{903CF533-0592-B643-871D-D1BB53BFDED1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973DD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C26CF6D2-9455-454B-9099-718054A94AC9}"/>
                </a:ext>
              </a:extLst>
            </p:cNvPr>
            <p:cNvSpPr/>
            <p:nvPr/>
          </p:nvSpPr>
          <p:spPr>
            <a:xfrm>
              <a:off x="392116" y="760416"/>
              <a:ext cx="3825879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973DD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矩形 3">
            <a:extLst>
              <a:ext uri="{FF2B5EF4-FFF2-40B4-BE49-F238E27FC236}">
                <a16:creationId xmlns:a16="http://schemas.microsoft.com/office/drawing/2014/main" id="{9CADF302-BFC5-0442-A441-56EE132A5C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3216" y="3215694"/>
            <a:ext cx="556544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2800" dirty="0">
                <a:solidFill>
                  <a:srgbClr val="0973DD"/>
                </a:solidFill>
                <a:latin typeface="Impact MT Std" pitchFamily="34" charset="0"/>
                <a:ea typeface="微软雅黑" panose="020B0503020204020204" pitchFamily="34" charset="-122"/>
                <a:sym typeface="Arial" pitchFamily="34" charset="0"/>
              </a:rPr>
              <a:t>02</a:t>
            </a:r>
            <a:endParaRPr lang="zh-CN" altLang="en-US" sz="2800" dirty="0">
              <a:solidFill>
                <a:srgbClr val="0973DD"/>
              </a:solidFill>
              <a:latin typeface="Impact MT Std" pitchFamily="34" charset="0"/>
              <a:ea typeface="微软雅黑" panose="020B0503020204020204" pitchFamily="34" charset="-122"/>
              <a:sym typeface="Arial" pitchFamily="34" charset="0"/>
            </a:endParaRPr>
          </a:p>
        </p:txBody>
      </p:sp>
      <p:sp>
        <p:nvSpPr>
          <p:cNvPr id="31" name="矩形 3">
            <a:extLst>
              <a:ext uri="{FF2B5EF4-FFF2-40B4-BE49-F238E27FC236}">
                <a16:creationId xmlns:a16="http://schemas.microsoft.com/office/drawing/2014/main" id="{8C8E3E58-7CC0-FF49-99A2-B615A6C6E0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6696" y="4789964"/>
            <a:ext cx="567766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2800" dirty="0">
                <a:solidFill>
                  <a:srgbClr val="0973DD"/>
                </a:solidFill>
                <a:latin typeface="Impact MT Std" pitchFamily="34" charset="0"/>
                <a:ea typeface="微软雅黑" panose="020B0503020204020204" pitchFamily="34" charset="-122"/>
                <a:sym typeface="Arial" pitchFamily="34" charset="0"/>
              </a:rPr>
              <a:t>03</a:t>
            </a:r>
            <a:endParaRPr lang="zh-CN" altLang="en-US" sz="2800" dirty="0">
              <a:solidFill>
                <a:srgbClr val="0973DD"/>
              </a:solidFill>
              <a:latin typeface="Impact MT Std" pitchFamily="34" charset="0"/>
              <a:ea typeface="微软雅黑" panose="020B0503020204020204" pitchFamily="34" charset="-122"/>
              <a:sym typeface="Arial" pitchFamily="34" charset="0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BF83ED16-1A54-6148-882D-CD7010632338}"/>
              </a:ext>
            </a:extLst>
          </p:cNvPr>
          <p:cNvGrpSpPr/>
          <p:nvPr/>
        </p:nvGrpSpPr>
        <p:grpSpPr>
          <a:xfrm>
            <a:off x="7473844" y="1628800"/>
            <a:ext cx="3456383" cy="894324"/>
            <a:chOff x="2288094" y="1384209"/>
            <a:chExt cx="1054615" cy="894324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4BD32A92-9274-1F49-B144-2D44E2867BD0}"/>
                </a:ext>
              </a:extLst>
            </p:cNvPr>
            <p:cNvSpPr/>
            <p:nvPr/>
          </p:nvSpPr>
          <p:spPr>
            <a:xfrm>
              <a:off x="2288094" y="1384209"/>
              <a:ext cx="6902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0973DD"/>
                  </a:solidFill>
                  <a:latin typeface="Impact MT Std" pitchFamily="34" charset="0"/>
                  <a:ea typeface="微软雅黑" panose="020B0503020204020204" pitchFamily="34" charset="-122"/>
                </a:rPr>
                <a:t>供应商生命周期闭环</a:t>
              </a: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C45A4D78-1408-2746-96BA-83D85EAB0A67}"/>
                </a:ext>
              </a:extLst>
            </p:cNvPr>
            <p:cNvSpPr/>
            <p:nvPr/>
          </p:nvSpPr>
          <p:spPr>
            <a:xfrm>
              <a:off x="2288094" y="1755313"/>
              <a:ext cx="1054615" cy="5232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  <a:cs typeface="Segoe UI" panose="020B0502040204020203" pitchFamily="34" charset="0"/>
                </a:rPr>
                <a:t>供应商引入 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  <a:cs typeface="Segoe UI" panose="020B0502040204020203" pitchFamily="34" charset="0"/>
                </a:rPr>
                <a:t>-&gt; 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  <a:cs typeface="Segoe UI" panose="020B0502040204020203" pitchFamily="34" charset="0"/>
                </a:rPr>
                <a:t>供应商绩效体系 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  <a:cs typeface="Segoe UI" panose="020B0502040204020203" pitchFamily="34" charset="0"/>
                </a:rPr>
                <a:t>-&gt; 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  <a:cs typeface="Segoe UI" panose="020B0502040204020203" pitchFamily="34" charset="0"/>
                </a:rPr>
                <a:t>供应商标签 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  <a:cs typeface="Segoe UI" panose="020B0502040204020203" pitchFamily="34" charset="0"/>
                </a:rPr>
                <a:t>-&gt; 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  <a:cs typeface="Segoe UI" panose="020B0502040204020203" pitchFamily="34" charset="0"/>
                </a:rPr>
                <a:t>供应商汰换，流程断层；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Segoe UI" panose="020B0502040204020203" pitchFamily="34" charset="0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B5D3714F-85BA-064D-AF9E-A4EFEB58FF2D}"/>
              </a:ext>
            </a:extLst>
          </p:cNvPr>
          <p:cNvGrpSpPr/>
          <p:nvPr/>
        </p:nvGrpSpPr>
        <p:grpSpPr>
          <a:xfrm>
            <a:off x="7473845" y="3117959"/>
            <a:ext cx="3456383" cy="1002046"/>
            <a:chOff x="2288094" y="1384209"/>
            <a:chExt cx="1054615" cy="1002046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55135855-BFFF-C540-A8E9-A4A52CFD10B4}"/>
                </a:ext>
              </a:extLst>
            </p:cNvPr>
            <p:cNvSpPr/>
            <p:nvPr/>
          </p:nvSpPr>
          <p:spPr>
            <a:xfrm>
              <a:off x="2288094" y="1384209"/>
              <a:ext cx="84674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0973DD"/>
                  </a:solidFill>
                  <a:latin typeface="Impact MT Std" pitchFamily="34" charset="0"/>
                  <a:ea typeface="微软雅黑" panose="020B0503020204020204" pitchFamily="34" charset="-122"/>
                </a:rPr>
                <a:t>供应商主数据能力不完整</a:t>
              </a: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B86F1180-0D15-A241-BB16-730E69790700}"/>
                </a:ext>
              </a:extLst>
            </p:cNvPr>
            <p:cNvSpPr/>
            <p:nvPr/>
          </p:nvSpPr>
          <p:spPr>
            <a:xfrm>
              <a:off x="2288094" y="1647591"/>
              <a:ext cx="1054615" cy="73866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  <a:cs typeface="Segoe UI" panose="020B0502040204020203" pitchFamily="34" charset="0"/>
                </a:rPr>
                <a:t>供应商引入完成主数据生成能力依赖</a:t>
              </a:r>
              <a:r>
                <a:rPr lang="en-US" altLang="zh-CN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  <a:cs typeface="Segoe UI" panose="020B0502040204020203" pitchFamily="34" charset="0"/>
                </a:rPr>
                <a:t>SAP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  <a:cs typeface="Segoe UI" panose="020B0502040204020203" pitchFamily="34" charset="0"/>
                </a:rPr>
                <a:t>；供应商主数据能力没有收口，各下游系统仍有数据冗余；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Segoe UI" panose="020B0502040204020203" pitchFamily="34" charset="0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44BC511C-4447-D442-8D87-D88943AFCC1F}"/>
              </a:ext>
            </a:extLst>
          </p:cNvPr>
          <p:cNvGrpSpPr/>
          <p:nvPr/>
        </p:nvGrpSpPr>
        <p:grpSpPr>
          <a:xfrm>
            <a:off x="7473844" y="4615254"/>
            <a:ext cx="3456383" cy="894324"/>
            <a:chOff x="2288094" y="1384209"/>
            <a:chExt cx="1054615" cy="894324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232463A1-C406-1440-8822-B286CA01108E}"/>
                </a:ext>
              </a:extLst>
            </p:cNvPr>
            <p:cNvSpPr/>
            <p:nvPr/>
          </p:nvSpPr>
          <p:spPr>
            <a:xfrm>
              <a:off x="2288094" y="1384209"/>
              <a:ext cx="40850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0973DD"/>
                  </a:solidFill>
                  <a:latin typeface="Impact MT Std" pitchFamily="34" charset="0"/>
                  <a:ea typeface="微软雅黑" panose="020B0503020204020204" pitchFamily="34" charset="-122"/>
                </a:rPr>
                <a:t>历史债务重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5B554A65-B36C-0840-AD19-75637A23BDE6}"/>
                </a:ext>
              </a:extLst>
            </p:cNvPr>
            <p:cNvSpPr/>
            <p:nvPr/>
          </p:nvSpPr>
          <p:spPr>
            <a:xfrm>
              <a:off x="2288094" y="1755313"/>
              <a:ext cx="1054615" cy="52322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  <a:cs typeface="Segoe UI" panose="020B0502040204020203" pitchFamily="34" charset="0"/>
                </a:rPr>
                <a:t>存在多套系统，技术框架不统一；老系统传承下来文档材料丢失严重，维护困难；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692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448632C-A980-471D-83C0-40072891D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364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42946E6-5F7F-491B-B68A-8C6D997EB4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7D4B70D-1DD2-47FE-9EE0-7FA75AF37CAA}"/>
              </a:ext>
            </a:extLst>
          </p:cNvPr>
          <p:cNvSpPr txBox="1"/>
          <p:nvPr/>
        </p:nvSpPr>
        <p:spPr>
          <a:xfrm>
            <a:off x="7097327" y="2194695"/>
            <a:ext cx="4708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系统概览</a:t>
            </a:r>
            <a:r>
              <a:rPr lang="en-US" altLang="zh-CN" sz="2400" dirty="0"/>
              <a:t>-</a:t>
            </a:r>
            <a:r>
              <a:rPr lang="zh-CN" altLang="en-US" sz="2400" dirty="0"/>
              <a:t>供应商产品定位与设计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28B0BEE-FD1F-46B2-9527-FAF9B49068E4}"/>
              </a:ext>
            </a:extLst>
          </p:cNvPr>
          <p:cNvSpPr txBox="1"/>
          <p:nvPr/>
        </p:nvSpPr>
        <p:spPr>
          <a:xfrm>
            <a:off x="6349042" y="1946836"/>
            <a:ext cx="832279" cy="755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00B0F0"/>
                </a:solidFill>
              </a:rPr>
              <a:t>01</a:t>
            </a:r>
            <a:endParaRPr lang="zh-CN" altLang="en-US" sz="4800" dirty="0">
              <a:solidFill>
                <a:srgbClr val="00B0F0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37DE1C9-9635-403A-B3C6-635BC0F55C0C}"/>
              </a:ext>
            </a:extLst>
          </p:cNvPr>
          <p:cNvSpPr txBox="1"/>
          <p:nvPr/>
        </p:nvSpPr>
        <p:spPr>
          <a:xfrm>
            <a:off x="7094453" y="3157972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供应商生命周期管理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36C9141-29D6-40E2-A8A5-2B7184DFCC32}"/>
              </a:ext>
            </a:extLst>
          </p:cNvPr>
          <p:cNvSpPr txBox="1"/>
          <p:nvPr/>
        </p:nvSpPr>
        <p:spPr>
          <a:xfrm>
            <a:off x="6346168" y="2910113"/>
            <a:ext cx="8322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00B0F0"/>
                </a:solidFill>
              </a:rPr>
              <a:t>02</a:t>
            </a:r>
            <a:endParaRPr lang="zh-CN" altLang="en-US" sz="4800" dirty="0">
              <a:solidFill>
                <a:srgbClr val="00B0F0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981A9E-A355-0B4D-9177-85E6C24D56F1}"/>
              </a:ext>
            </a:extLst>
          </p:cNvPr>
          <p:cNvSpPr txBox="1"/>
          <p:nvPr/>
        </p:nvSpPr>
        <p:spPr>
          <a:xfrm>
            <a:off x="7094453" y="4196794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供应商系统核心业务链路介绍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25F1340-917F-084F-8994-026F74B2811F}"/>
              </a:ext>
            </a:extLst>
          </p:cNvPr>
          <p:cNvSpPr txBox="1"/>
          <p:nvPr/>
        </p:nvSpPr>
        <p:spPr>
          <a:xfrm>
            <a:off x="6346168" y="3948935"/>
            <a:ext cx="8322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00B0F0"/>
                </a:solidFill>
              </a:rPr>
              <a:t>03</a:t>
            </a:r>
            <a:endParaRPr lang="zh-CN" altLang="en-US" sz="4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661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327DCE"/>
          </a:solidFill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供应商产品是什么？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6B8B638D-65FA-AB4F-A24B-A15BC3FD0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6034" y="2270569"/>
            <a:ext cx="2438400" cy="49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295A433E-CB3D-844B-BE3D-8F4F445CC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053" y="3592283"/>
            <a:ext cx="2368416" cy="2368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B1F0AB4-A667-7946-9320-BAB6D960CA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3381" y="2198875"/>
            <a:ext cx="571500" cy="5715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0AE11BB-4487-EA43-AB00-0C1991CA4B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4881" y="2167391"/>
            <a:ext cx="1960210" cy="567912"/>
          </a:xfrm>
          <a:prstGeom prst="rect">
            <a:avLst/>
          </a:prstGeom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B303760F-67C8-424C-85B6-7690D2C2E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916" y="3423275"/>
            <a:ext cx="2967777" cy="593555"/>
          </a:xfrm>
          <a:prstGeom prst="rect">
            <a:avLst/>
          </a:prstGeom>
          <a:solidFill>
            <a:srgbClr val="1B233F"/>
          </a:solidFill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20C50B90-04DC-7A45-B555-FC1D953FC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156" y="3423275"/>
            <a:ext cx="2631232" cy="593555"/>
          </a:xfrm>
          <a:prstGeom prst="rect">
            <a:avLst/>
          </a:prstGeom>
          <a:solidFill>
            <a:srgbClr val="116BEA"/>
          </a:solidFill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9656C7FE-27E4-F54F-900C-A1F67D8BBB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381" y="4704802"/>
            <a:ext cx="2144486" cy="570710"/>
          </a:xfrm>
          <a:prstGeom prst="rect">
            <a:avLst/>
          </a:prstGeom>
          <a:solidFill>
            <a:srgbClr val="327DCE"/>
          </a:solidFill>
        </p:spPr>
      </p:pic>
      <p:sp>
        <p:nvSpPr>
          <p:cNvPr id="2" name="圆角矩形 1">
            <a:extLst>
              <a:ext uri="{FF2B5EF4-FFF2-40B4-BE49-F238E27FC236}">
                <a16:creationId xmlns:a16="http://schemas.microsoft.com/office/drawing/2014/main" id="{2CE94682-3277-5949-9682-FE7FCE48A7C4}"/>
              </a:ext>
            </a:extLst>
          </p:cNvPr>
          <p:cNvSpPr/>
          <p:nvPr/>
        </p:nvSpPr>
        <p:spPr>
          <a:xfrm>
            <a:off x="4917440" y="1875451"/>
            <a:ext cx="3601409" cy="3635003"/>
          </a:xfrm>
          <a:prstGeom prst="roundRect">
            <a:avLst/>
          </a:prstGeom>
          <a:noFill/>
          <a:ln cmpd="dbl"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1933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327DCE"/>
          </a:solidFill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供应商域的能力有哪些？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3AED7F7-DB68-B349-832D-349B7D034035}"/>
              </a:ext>
            </a:extLst>
          </p:cNvPr>
          <p:cNvGrpSpPr/>
          <p:nvPr/>
        </p:nvGrpSpPr>
        <p:grpSpPr>
          <a:xfrm>
            <a:off x="1461127" y="2207626"/>
            <a:ext cx="2572214" cy="4242349"/>
            <a:chOff x="1432828" y="1549704"/>
            <a:chExt cx="2572214" cy="4242349"/>
          </a:xfrm>
        </p:grpSpPr>
        <p:sp>
          <p:nvSpPr>
            <p:cNvPr id="14" name="Rectangle 21">
              <a:extLst>
                <a:ext uri="{FF2B5EF4-FFF2-40B4-BE49-F238E27FC236}">
                  <a16:creationId xmlns:a16="http://schemas.microsoft.com/office/drawing/2014/main" id="{7998AE26-7131-9B45-8D93-CC016FDA19A3}"/>
                </a:ext>
              </a:extLst>
            </p:cNvPr>
            <p:cNvSpPr/>
            <p:nvPr/>
          </p:nvSpPr>
          <p:spPr>
            <a:xfrm>
              <a:off x="1590483" y="2275321"/>
              <a:ext cx="2273319" cy="3516732"/>
            </a:xfrm>
            <a:prstGeom prst="rect">
              <a:avLst/>
            </a:prstGeom>
          </p:spPr>
          <p:txBody>
            <a:bodyPr wrap="square" lIns="162560" rIns="162560" bIns="81280">
              <a:spAutoFit/>
            </a:bodyPr>
            <a:lstStyle/>
            <a:p>
              <a:pPr>
                <a:lnSpc>
                  <a:spcPct val="150000"/>
                </a:lnSpc>
                <a:spcBef>
                  <a:spcPts val="800"/>
                </a:spcBef>
              </a:pPr>
              <a:r>
                <a:rPr lang="zh-CN" altLang="en-US" dirty="0"/>
                <a:t>“</a:t>
              </a:r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</a:rPr>
                <a:t>供零在线”平台聚焦于供应商用户管理、寻源管理、采购合同、证件合规、对账结算、数据报表、永辉金融协同等供零核心业务过程，利用移动端的便捷性，将零售商和供应商二者紧密连接起来 。</a:t>
              </a:r>
            </a:p>
            <a:p>
              <a:pPr lvl="0" algn="ctr">
                <a:lnSpc>
                  <a:spcPct val="150000"/>
                </a:lnSpc>
                <a:spcBef>
                  <a:spcPts val="800"/>
                </a:spcBef>
              </a:pPr>
              <a:endPara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AC85EF34-0D51-1F47-AA6C-ADCDD6146FD9}"/>
                </a:ext>
              </a:extLst>
            </p:cNvPr>
            <p:cNvGrpSpPr/>
            <p:nvPr/>
          </p:nvGrpSpPr>
          <p:grpSpPr>
            <a:xfrm>
              <a:off x="1432828" y="1549704"/>
              <a:ext cx="2572214" cy="3892226"/>
              <a:chOff x="1432828" y="1549704"/>
              <a:chExt cx="2572214" cy="3892226"/>
            </a:xfrm>
          </p:grpSpPr>
          <p:sp>
            <p:nvSpPr>
              <p:cNvPr id="17" name="矩形: 圆角 27">
                <a:extLst>
                  <a:ext uri="{FF2B5EF4-FFF2-40B4-BE49-F238E27FC236}">
                    <a16:creationId xmlns:a16="http://schemas.microsoft.com/office/drawing/2014/main" id="{7B53358E-E4CC-8346-A3DD-4F689AC6F5EF}"/>
                  </a:ext>
                </a:extLst>
              </p:cNvPr>
              <p:cNvSpPr/>
              <p:nvPr/>
            </p:nvSpPr>
            <p:spPr>
              <a:xfrm>
                <a:off x="1432828" y="2304223"/>
                <a:ext cx="2572214" cy="3137707"/>
              </a:xfrm>
              <a:prstGeom prst="round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F6EBE3BE-EB4A-524B-A922-A7445F94B7A4}"/>
                  </a:ext>
                </a:extLst>
              </p:cNvPr>
              <p:cNvSpPr/>
              <p:nvPr/>
            </p:nvSpPr>
            <p:spPr>
              <a:xfrm>
                <a:off x="1432829" y="1549704"/>
                <a:ext cx="2572213" cy="46478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161C9453-68C0-2249-8397-631823F3349A}"/>
                  </a:ext>
                </a:extLst>
              </p:cNvPr>
              <p:cNvSpPr txBox="1"/>
              <p:nvPr/>
            </p:nvSpPr>
            <p:spPr>
              <a:xfrm>
                <a:off x="1507207" y="1559192"/>
                <a:ext cx="2356595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+mn-lt"/>
                  </a:rPr>
                  <a:t>供零在线</a:t>
                </a:r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1578835E-504C-A543-B84E-54C97AFD3B1D}"/>
              </a:ext>
            </a:extLst>
          </p:cNvPr>
          <p:cNvGrpSpPr/>
          <p:nvPr/>
        </p:nvGrpSpPr>
        <p:grpSpPr>
          <a:xfrm>
            <a:off x="4895858" y="2207625"/>
            <a:ext cx="2572214" cy="3892205"/>
            <a:chOff x="4867559" y="1549704"/>
            <a:chExt cx="2572214" cy="331064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A13A578F-0E2E-8E45-842B-C1F2010356BA}"/>
                </a:ext>
              </a:extLst>
            </p:cNvPr>
            <p:cNvGrpSpPr/>
            <p:nvPr/>
          </p:nvGrpSpPr>
          <p:grpSpPr>
            <a:xfrm>
              <a:off x="4867559" y="1549704"/>
              <a:ext cx="2572214" cy="3310646"/>
              <a:chOff x="4867559" y="1549704"/>
              <a:chExt cx="2572214" cy="3310646"/>
            </a:xfrm>
          </p:grpSpPr>
          <p:sp>
            <p:nvSpPr>
              <p:cNvPr id="23" name="矩形: 圆角 119">
                <a:extLst>
                  <a:ext uri="{FF2B5EF4-FFF2-40B4-BE49-F238E27FC236}">
                    <a16:creationId xmlns:a16="http://schemas.microsoft.com/office/drawing/2014/main" id="{1D03C7CA-5648-FE47-A9C6-E8D762AF46A8}"/>
                  </a:ext>
                </a:extLst>
              </p:cNvPr>
              <p:cNvSpPr/>
              <p:nvPr/>
            </p:nvSpPr>
            <p:spPr>
              <a:xfrm>
                <a:off x="4867559" y="2191468"/>
                <a:ext cx="2572214" cy="2668882"/>
              </a:xfrm>
              <a:prstGeom prst="roundRect">
                <a:avLst/>
              </a:prstGeom>
              <a:solidFill>
                <a:srgbClr val="4372C4"/>
              </a:solidFill>
              <a:ln w="381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EFC793CF-CFBD-474E-BB62-0433B984B188}"/>
                  </a:ext>
                </a:extLst>
              </p:cNvPr>
              <p:cNvSpPr/>
              <p:nvPr/>
            </p:nvSpPr>
            <p:spPr>
              <a:xfrm>
                <a:off x="4867560" y="1549704"/>
                <a:ext cx="2572213" cy="464786"/>
              </a:xfrm>
              <a:prstGeom prst="rect">
                <a:avLst/>
              </a:prstGeom>
              <a:solidFill>
                <a:srgbClr val="4372C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15862394-E7A6-3A4B-BB32-72CDD09D752D}"/>
                  </a:ext>
                </a:extLst>
              </p:cNvPr>
              <p:cNvSpPr txBox="1"/>
              <p:nvPr/>
            </p:nvSpPr>
            <p:spPr>
              <a:xfrm>
                <a:off x="5132129" y="1559192"/>
                <a:ext cx="2043075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+mn-lt"/>
                  </a:rPr>
                  <a:t>供应商中心</a:t>
                </a:r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F065AE2-DBE1-7741-A898-6D35F3E50E79}"/>
                </a:ext>
              </a:extLst>
            </p:cNvPr>
            <p:cNvSpPr/>
            <p:nvPr/>
          </p:nvSpPr>
          <p:spPr>
            <a:xfrm>
              <a:off x="4970217" y="2414106"/>
              <a:ext cx="2273319" cy="2275716"/>
            </a:xfrm>
            <a:prstGeom prst="rect">
              <a:avLst/>
            </a:prstGeom>
          </p:spPr>
          <p:txBody>
            <a:bodyPr wrap="square" lIns="162560" rIns="162560" bIns="81280">
              <a:spAutoFit/>
            </a:bodyPr>
            <a:lstStyle/>
            <a:p>
              <a:pPr lvl="0" algn="ctr">
                <a:lnSpc>
                  <a:spcPct val="150000"/>
                </a:lnSpc>
                <a:spcBef>
                  <a:spcPts val="800"/>
                </a:spcBef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    面向集团或子公司商行、品类、食安、财务等用户搭建的数字化管理平台；集成了供应商管理、供应商证件管理、供应商生命周期管理、农户管理、促销员管理等能力；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4BA021FD-9CA2-B74A-8B30-54E3C6FC1675}"/>
              </a:ext>
            </a:extLst>
          </p:cNvPr>
          <p:cNvGrpSpPr/>
          <p:nvPr/>
        </p:nvGrpSpPr>
        <p:grpSpPr>
          <a:xfrm>
            <a:off x="8155700" y="2207626"/>
            <a:ext cx="2605595" cy="3892202"/>
            <a:chOff x="8127401" y="1549704"/>
            <a:chExt cx="2605595" cy="3326734"/>
          </a:xfrm>
        </p:grpSpPr>
        <p:sp>
          <p:nvSpPr>
            <p:cNvPr id="27" name="矩形: 圆角 124">
              <a:extLst>
                <a:ext uri="{FF2B5EF4-FFF2-40B4-BE49-F238E27FC236}">
                  <a16:creationId xmlns:a16="http://schemas.microsoft.com/office/drawing/2014/main" id="{F86C631F-3986-5E4A-B73B-481B0134DF86}"/>
                </a:ext>
              </a:extLst>
            </p:cNvPr>
            <p:cNvSpPr/>
            <p:nvPr/>
          </p:nvSpPr>
          <p:spPr>
            <a:xfrm>
              <a:off x="8160782" y="2194586"/>
              <a:ext cx="2572214" cy="2681852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173ADEEB-65C0-C446-A586-1CF92433EABD}"/>
                </a:ext>
              </a:extLst>
            </p:cNvPr>
            <p:cNvSpPr/>
            <p:nvPr/>
          </p:nvSpPr>
          <p:spPr>
            <a:xfrm>
              <a:off x="8320346" y="2206791"/>
              <a:ext cx="2273319" cy="2374464"/>
            </a:xfrm>
            <a:prstGeom prst="rect">
              <a:avLst/>
            </a:prstGeom>
          </p:spPr>
          <p:txBody>
            <a:bodyPr wrap="square" lIns="162560" rIns="162560" bIns="81280">
              <a:spAutoFit/>
            </a:bodyPr>
            <a:lstStyle/>
            <a:p>
              <a:pPr lvl="0">
                <a:lnSpc>
                  <a:spcPct val="150000"/>
                </a:lnSpc>
                <a:spcBef>
                  <a:spcPts val="800"/>
                </a:spcBef>
              </a:pPr>
              <a:r>
                <a:rPr lang="en-US" altLang="zh-CN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  </a:t>
              </a:r>
            </a:p>
            <a:p>
              <a:pPr lvl="0">
                <a:lnSpc>
                  <a:spcPct val="150000"/>
                </a:lnSpc>
                <a:spcBef>
                  <a:spcPts val="800"/>
                </a:spcBef>
              </a:pPr>
              <a:r>
                <a:rPr lang="en-US" altLang="zh-CN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  </a:t>
              </a:r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向各个业务系统提供稳定、较为实时的供应商数据服务；包括供应商基础数据、供应商采购组织数据、供应商公司数据以及供应商采购信息数据；</a:t>
              </a: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D9A96A4E-6407-F94D-936C-1F30F134F76C}"/>
                </a:ext>
              </a:extLst>
            </p:cNvPr>
            <p:cNvSpPr/>
            <p:nvPr/>
          </p:nvSpPr>
          <p:spPr>
            <a:xfrm>
              <a:off x="8127401" y="1549704"/>
              <a:ext cx="2572213" cy="46478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0AC630E6-6E45-C449-8772-007C4213F77F}"/>
                </a:ext>
              </a:extLst>
            </p:cNvPr>
            <p:cNvSpPr txBox="1"/>
            <p:nvPr/>
          </p:nvSpPr>
          <p:spPr>
            <a:xfrm>
              <a:off x="8656539" y="1559192"/>
              <a:ext cx="20430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供应商主数据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0575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供应商协同功能架构设计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燕尾形 9">
            <a:extLst>
              <a:ext uri="{FF2B5EF4-FFF2-40B4-BE49-F238E27FC236}">
                <a16:creationId xmlns:a16="http://schemas.microsoft.com/office/drawing/2014/main" id="{BC5B17CF-13D7-2E4E-816A-36BFE4FDF303}"/>
              </a:ext>
            </a:extLst>
          </p:cNvPr>
          <p:cNvSpPr/>
          <p:nvPr/>
        </p:nvSpPr>
        <p:spPr>
          <a:xfrm>
            <a:off x="443230" y="1510986"/>
            <a:ext cx="2363816" cy="48463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寻源</a:t>
            </a:r>
          </a:p>
        </p:txBody>
      </p:sp>
      <p:sp>
        <p:nvSpPr>
          <p:cNvPr id="11" name="燕尾形 10">
            <a:extLst>
              <a:ext uri="{FF2B5EF4-FFF2-40B4-BE49-F238E27FC236}">
                <a16:creationId xmlns:a16="http://schemas.microsoft.com/office/drawing/2014/main" id="{62D4CFDD-8217-BD49-8C58-C4E77BB56BF0}"/>
              </a:ext>
            </a:extLst>
          </p:cNvPr>
          <p:cNvSpPr/>
          <p:nvPr/>
        </p:nvSpPr>
        <p:spPr>
          <a:xfrm>
            <a:off x="2745743" y="1530372"/>
            <a:ext cx="1598555" cy="484632"/>
          </a:xfrm>
          <a:prstGeom prst="chevr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合同</a:t>
            </a:r>
          </a:p>
        </p:txBody>
      </p:sp>
      <p:sp>
        <p:nvSpPr>
          <p:cNvPr id="12" name="燕尾形 11">
            <a:extLst>
              <a:ext uri="{FF2B5EF4-FFF2-40B4-BE49-F238E27FC236}">
                <a16:creationId xmlns:a16="http://schemas.microsoft.com/office/drawing/2014/main" id="{5689E011-AA02-3F45-8C02-4BB3875457D3}"/>
              </a:ext>
            </a:extLst>
          </p:cNvPr>
          <p:cNvSpPr/>
          <p:nvPr/>
        </p:nvSpPr>
        <p:spPr>
          <a:xfrm>
            <a:off x="4292338" y="1525634"/>
            <a:ext cx="1173343" cy="484632"/>
          </a:xfrm>
          <a:prstGeom prst="chevr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价格</a:t>
            </a:r>
          </a:p>
        </p:txBody>
      </p:sp>
      <p:sp>
        <p:nvSpPr>
          <p:cNvPr id="13" name="燕尾形 12">
            <a:extLst>
              <a:ext uri="{FF2B5EF4-FFF2-40B4-BE49-F238E27FC236}">
                <a16:creationId xmlns:a16="http://schemas.microsoft.com/office/drawing/2014/main" id="{76BED90D-DDBB-7E4C-B893-21EC77B89679}"/>
              </a:ext>
            </a:extLst>
          </p:cNvPr>
          <p:cNvSpPr/>
          <p:nvPr/>
        </p:nvSpPr>
        <p:spPr>
          <a:xfrm>
            <a:off x="5385728" y="1538106"/>
            <a:ext cx="1333431" cy="484632"/>
          </a:xfrm>
          <a:prstGeom prst="chevr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订货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60D519B-D30E-5740-9A39-E929591272D6}"/>
              </a:ext>
            </a:extLst>
          </p:cNvPr>
          <p:cNvSpPr/>
          <p:nvPr/>
        </p:nvSpPr>
        <p:spPr>
          <a:xfrm>
            <a:off x="435591" y="2330821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供应商管理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0A3173D-F666-C240-837F-6BCF57BFDDA6}"/>
              </a:ext>
            </a:extLst>
          </p:cNvPr>
          <p:cNvSpPr/>
          <p:nvPr/>
        </p:nvSpPr>
        <p:spPr>
          <a:xfrm>
            <a:off x="1633736" y="2330821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证件管理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D3E7A03-D68C-0244-98E7-471BD2FD50D0}"/>
              </a:ext>
            </a:extLst>
          </p:cNvPr>
          <p:cNvSpPr/>
          <p:nvPr/>
        </p:nvSpPr>
        <p:spPr>
          <a:xfrm>
            <a:off x="443229" y="2924397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外协管理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C767AAA-D040-8F41-978C-BE835CFA3333}"/>
              </a:ext>
            </a:extLst>
          </p:cNvPr>
          <p:cNvSpPr/>
          <p:nvPr/>
        </p:nvSpPr>
        <p:spPr>
          <a:xfrm>
            <a:off x="1633736" y="2924397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供应商生命周期管理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33F7126-D0D6-CE47-A108-9A5523149232}"/>
              </a:ext>
            </a:extLst>
          </p:cNvPr>
          <p:cNvSpPr/>
          <p:nvPr/>
        </p:nvSpPr>
        <p:spPr>
          <a:xfrm>
            <a:off x="435592" y="3517973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农户管理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8E653A2-A0D6-C248-8B5F-05B05B9DD974}"/>
              </a:ext>
            </a:extLst>
          </p:cNvPr>
          <p:cNvSpPr/>
          <p:nvPr/>
        </p:nvSpPr>
        <p:spPr>
          <a:xfrm>
            <a:off x="1633736" y="3517973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招投标管理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61E2E87-BD86-BD47-A243-52D4CF2FB60D}"/>
              </a:ext>
            </a:extLst>
          </p:cNvPr>
          <p:cNvSpPr/>
          <p:nvPr/>
        </p:nvSpPr>
        <p:spPr>
          <a:xfrm>
            <a:off x="435590" y="4103404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易商管理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7D36756-1C55-5641-B929-3FF62D77FE5E}"/>
              </a:ext>
            </a:extLst>
          </p:cNvPr>
          <p:cNvSpPr/>
          <p:nvPr/>
        </p:nvSpPr>
        <p:spPr>
          <a:xfrm>
            <a:off x="1633736" y="4103404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商品文描素材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634D89D-34CF-B049-9DE9-FF81409A2CE1}"/>
              </a:ext>
            </a:extLst>
          </p:cNvPr>
          <p:cNvSpPr/>
          <p:nvPr/>
        </p:nvSpPr>
        <p:spPr>
          <a:xfrm>
            <a:off x="2997663" y="2330821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模版管理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B5C650B-C84C-224F-B9C3-3F49D8072317}"/>
              </a:ext>
            </a:extLst>
          </p:cNvPr>
          <p:cNvSpPr/>
          <p:nvPr/>
        </p:nvSpPr>
        <p:spPr>
          <a:xfrm>
            <a:off x="2997663" y="2924397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合同新签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395D48B-FB96-AB41-B40D-45BB8A83761E}"/>
              </a:ext>
            </a:extLst>
          </p:cNvPr>
          <p:cNvSpPr/>
          <p:nvPr/>
        </p:nvSpPr>
        <p:spPr>
          <a:xfrm>
            <a:off x="2997663" y="3517973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合同变更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DE87D31-A52E-3846-9FEA-1F01AB9EEEDA}"/>
              </a:ext>
            </a:extLst>
          </p:cNvPr>
          <p:cNvSpPr/>
          <p:nvPr/>
        </p:nvSpPr>
        <p:spPr>
          <a:xfrm>
            <a:off x="2997663" y="4103404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合同终止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EA9AE17-C2BE-3C4F-90A3-D131252FD818}"/>
              </a:ext>
            </a:extLst>
          </p:cNvPr>
          <p:cNvSpPr/>
          <p:nvPr/>
        </p:nvSpPr>
        <p:spPr>
          <a:xfrm>
            <a:off x="4327535" y="2330821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成本核算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EE19A8C-4D9C-7445-BBF6-2E12C43EA252}"/>
              </a:ext>
            </a:extLst>
          </p:cNvPr>
          <p:cNvSpPr/>
          <p:nvPr/>
        </p:nvSpPr>
        <p:spPr>
          <a:xfrm>
            <a:off x="4327535" y="2924397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价格行情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9170778-AA06-F547-A83D-986066112C4F}"/>
              </a:ext>
            </a:extLst>
          </p:cNvPr>
          <p:cNvSpPr/>
          <p:nvPr/>
        </p:nvSpPr>
        <p:spPr>
          <a:xfrm>
            <a:off x="4327535" y="3517973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定价管理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222EC028-6680-E54D-8A2A-7C4BADFE9698}"/>
              </a:ext>
            </a:extLst>
          </p:cNvPr>
          <p:cNvSpPr/>
          <p:nvPr/>
        </p:nvSpPr>
        <p:spPr>
          <a:xfrm>
            <a:off x="4327535" y="4103404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 促销基金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63B89A85-E504-B945-9D47-7DA724F89C3D}"/>
              </a:ext>
            </a:extLst>
          </p:cNvPr>
          <p:cNvSpPr/>
          <p:nvPr/>
        </p:nvSpPr>
        <p:spPr>
          <a:xfrm>
            <a:off x="5531945" y="2330821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采购计划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C694AC0-DC75-9348-A27B-29BFC88E6717}"/>
              </a:ext>
            </a:extLst>
          </p:cNvPr>
          <p:cNvSpPr/>
          <p:nvPr/>
        </p:nvSpPr>
        <p:spPr>
          <a:xfrm>
            <a:off x="5531945" y="2924397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正向单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0A15E6F3-8DE7-3549-A74E-83D258B520BD}"/>
              </a:ext>
            </a:extLst>
          </p:cNvPr>
          <p:cNvSpPr/>
          <p:nvPr/>
        </p:nvSpPr>
        <p:spPr>
          <a:xfrm>
            <a:off x="5531945" y="3517973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逆向单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251D7C2-D0C2-D042-8FC2-B33B49BBF101}"/>
              </a:ext>
            </a:extLst>
          </p:cNvPr>
          <p:cNvSpPr/>
          <p:nvPr/>
        </p:nvSpPr>
        <p:spPr>
          <a:xfrm>
            <a:off x="5531945" y="4103404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订单跟踪</a:t>
            </a:r>
          </a:p>
        </p:txBody>
      </p:sp>
      <p:sp>
        <p:nvSpPr>
          <p:cNvPr id="34" name="燕尾形 33">
            <a:extLst>
              <a:ext uri="{FF2B5EF4-FFF2-40B4-BE49-F238E27FC236}">
                <a16:creationId xmlns:a16="http://schemas.microsoft.com/office/drawing/2014/main" id="{DE2B454D-C64B-0F48-BE30-423FFAA0AA87}"/>
              </a:ext>
            </a:extLst>
          </p:cNvPr>
          <p:cNvSpPr/>
          <p:nvPr/>
        </p:nvSpPr>
        <p:spPr>
          <a:xfrm>
            <a:off x="7007297" y="1538106"/>
            <a:ext cx="2588037" cy="48463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协同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61D40C80-26AD-0749-89E9-7CC107244116}"/>
              </a:ext>
            </a:extLst>
          </p:cNvPr>
          <p:cNvSpPr/>
          <p:nvPr/>
        </p:nvSpPr>
        <p:spPr>
          <a:xfrm>
            <a:off x="7183110" y="2330821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绩效协同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0CF0E55E-CEFC-944A-8E65-16058D71BAC6}"/>
              </a:ext>
            </a:extLst>
          </p:cNvPr>
          <p:cNvSpPr/>
          <p:nvPr/>
        </p:nvSpPr>
        <p:spPr>
          <a:xfrm>
            <a:off x="8371924" y="2330821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对账结算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CFC3199E-63F0-0D4F-955F-80FB48A6B198}"/>
              </a:ext>
            </a:extLst>
          </p:cNvPr>
          <p:cNvSpPr/>
          <p:nvPr/>
        </p:nvSpPr>
        <p:spPr>
          <a:xfrm>
            <a:off x="7174912" y="2924397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订单协同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7706DA00-2EAE-6841-BDCC-4948F7606A36}"/>
              </a:ext>
            </a:extLst>
          </p:cNvPr>
          <p:cNvSpPr/>
          <p:nvPr/>
        </p:nvSpPr>
        <p:spPr>
          <a:xfrm>
            <a:off x="7162927" y="3517973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合同协同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6F9318F2-7E49-7D4D-B090-9BEAE4B406F1}"/>
              </a:ext>
            </a:extLst>
          </p:cNvPr>
          <p:cNvSpPr/>
          <p:nvPr/>
        </p:nvSpPr>
        <p:spPr>
          <a:xfrm>
            <a:off x="7162927" y="4103404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供应商资料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5A149504-6D46-C749-BDE8-A4ABC6916E68}"/>
              </a:ext>
            </a:extLst>
          </p:cNvPr>
          <p:cNvSpPr/>
          <p:nvPr/>
        </p:nvSpPr>
        <p:spPr>
          <a:xfrm>
            <a:off x="8371924" y="2924397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供零易商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6AD76329-DCA6-C94D-88FE-956A03FCF807}"/>
              </a:ext>
            </a:extLst>
          </p:cNvPr>
          <p:cNvSpPr/>
          <p:nvPr/>
        </p:nvSpPr>
        <p:spPr>
          <a:xfrm>
            <a:off x="8371924" y="3517973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促销员管理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AF650F5B-0798-9C45-87F5-02EE19C33BAB}"/>
              </a:ext>
            </a:extLst>
          </p:cNvPr>
          <p:cNvSpPr/>
          <p:nvPr/>
        </p:nvSpPr>
        <p:spPr>
          <a:xfrm>
            <a:off x="8371924" y="4103404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履约协同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55272773-42EE-3543-8FBA-61EB07E64CA0}"/>
              </a:ext>
            </a:extLst>
          </p:cNvPr>
          <p:cNvSpPr/>
          <p:nvPr/>
        </p:nvSpPr>
        <p:spPr>
          <a:xfrm>
            <a:off x="9998559" y="2330821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UPI</a:t>
            </a:r>
            <a:r>
              <a:rPr kumimoji="1" lang="zh-CN" altLang="en-US" sz="1200" dirty="0"/>
              <a:t>维护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0F684552-A3B3-6D41-A868-C13E380A6296}"/>
              </a:ext>
            </a:extLst>
          </p:cNvPr>
          <p:cNvSpPr/>
          <p:nvPr/>
        </p:nvSpPr>
        <p:spPr>
          <a:xfrm>
            <a:off x="9998559" y="2921682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集单送货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13E4C04A-14CC-F441-9671-5F9ACF7E6E77}"/>
              </a:ext>
            </a:extLst>
          </p:cNvPr>
          <p:cNvSpPr/>
          <p:nvPr/>
        </p:nvSpPr>
        <p:spPr>
          <a:xfrm>
            <a:off x="9998559" y="3512543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线上订单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CCBCE78-DB55-4541-ACE6-A2543382A9EC}"/>
              </a:ext>
            </a:extLst>
          </p:cNvPr>
          <p:cNvSpPr/>
          <p:nvPr/>
        </p:nvSpPr>
        <p:spPr>
          <a:xfrm>
            <a:off x="9998559" y="4103404"/>
            <a:ext cx="1080000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文描素材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74CA42EF-6ABC-164E-9812-D93815D84B3A}"/>
              </a:ext>
            </a:extLst>
          </p:cNvPr>
          <p:cNvSpPr/>
          <p:nvPr/>
        </p:nvSpPr>
        <p:spPr>
          <a:xfrm>
            <a:off x="2997663" y="5327628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开放平台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5BC8F730-F8C8-E54C-B83B-68674B768A4E}"/>
              </a:ext>
            </a:extLst>
          </p:cNvPr>
          <p:cNvSpPr/>
          <p:nvPr/>
        </p:nvSpPr>
        <p:spPr>
          <a:xfrm>
            <a:off x="7594011" y="5327628"/>
            <a:ext cx="1080000" cy="36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/>
                </a:solidFill>
              </a:rPr>
              <a:t>租户平台</a:t>
            </a:r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FC38A7F9-A2B0-D249-A30D-FBE5DBDCD6D6}"/>
              </a:ext>
            </a:extLst>
          </p:cNvPr>
          <p:cNvSpPr/>
          <p:nvPr/>
        </p:nvSpPr>
        <p:spPr>
          <a:xfrm>
            <a:off x="214604" y="1287624"/>
            <a:ext cx="6562577" cy="362026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圆角矩形 50">
            <a:extLst>
              <a:ext uri="{FF2B5EF4-FFF2-40B4-BE49-F238E27FC236}">
                <a16:creationId xmlns:a16="http://schemas.microsoft.com/office/drawing/2014/main" id="{A740F6A6-8813-714D-BBEF-38170A54E4C7}"/>
              </a:ext>
            </a:extLst>
          </p:cNvPr>
          <p:cNvSpPr/>
          <p:nvPr/>
        </p:nvSpPr>
        <p:spPr>
          <a:xfrm>
            <a:off x="6867331" y="1287624"/>
            <a:ext cx="2789853" cy="362027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圆角矩形 51">
            <a:extLst>
              <a:ext uri="{FF2B5EF4-FFF2-40B4-BE49-F238E27FC236}">
                <a16:creationId xmlns:a16="http://schemas.microsoft.com/office/drawing/2014/main" id="{A5399EEE-818E-C94F-BB5C-39F9481C492A}"/>
              </a:ext>
            </a:extLst>
          </p:cNvPr>
          <p:cNvSpPr/>
          <p:nvPr/>
        </p:nvSpPr>
        <p:spPr>
          <a:xfrm>
            <a:off x="9815804" y="1287624"/>
            <a:ext cx="1483567" cy="362027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F613A582-D3C7-0D44-BD8E-5A67D9BF38E4}"/>
              </a:ext>
            </a:extLst>
          </p:cNvPr>
          <p:cNvSpPr/>
          <p:nvPr/>
        </p:nvSpPr>
        <p:spPr>
          <a:xfrm>
            <a:off x="214605" y="5197151"/>
            <a:ext cx="11084766" cy="83042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8A45D2C8-67B5-2347-BAC8-7FF8EFBADB4D}"/>
              </a:ext>
            </a:extLst>
          </p:cNvPr>
          <p:cNvSpPr txBox="1"/>
          <p:nvPr/>
        </p:nvSpPr>
        <p:spPr>
          <a:xfrm>
            <a:off x="2997663" y="4616194"/>
            <a:ext cx="993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/>
              <a:t>采购中台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D7E3CC64-846A-F940-879F-B6A0C03EC160}"/>
              </a:ext>
            </a:extLst>
          </p:cNvPr>
          <p:cNvSpPr txBox="1"/>
          <p:nvPr/>
        </p:nvSpPr>
        <p:spPr>
          <a:xfrm>
            <a:off x="7875178" y="4616194"/>
            <a:ext cx="993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/>
              <a:t>供零在线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B6CB5EAC-2E19-ED4F-80CD-A5F152918AFD}"/>
              </a:ext>
            </a:extLst>
          </p:cNvPr>
          <p:cNvSpPr txBox="1"/>
          <p:nvPr/>
        </p:nvSpPr>
        <p:spPr>
          <a:xfrm>
            <a:off x="9991942" y="4616194"/>
            <a:ext cx="993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/>
              <a:t>其他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E6F7D5FA-0E61-AF4E-975B-6E59912F4BF2}"/>
              </a:ext>
            </a:extLst>
          </p:cNvPr>
          <p:cNvSpPr txBox="1"/>
          <p:nvPr/>
        </p:nvSpPr>
        <p:spPr>
          <a:xfrm>
            <a:off x="5390488" y="5745047"/>
            <a:ext cx="993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/>
              <a:t>开放平台</a:t>
            </a:r>
          </a:p>
        </p:txBody>
      </p:sp>
      <p:sp>
        <p:nvSpPr>
          <p:cNvPr id="60" name="右弧形箭头 59">
            <a:extLst>
              <a:ext uri="{FF2B5EF4-FFF2-40B4-BE49-F238E27FC236}">
                <a16:creationId xmlns:a16="http://schemas.microsoft.com/office/drawing/2014/main" id="{BD6A472F-2929-7243-B501-2AE396AA38B2}"/>
              </a:ext>
            </a:extLst>
          </p:cNvPr>
          <p:cNvSpPr/>
          <p:nvPr/>
        </p:nvSpPr>
        <p:spPr>
          <a:xfrm>
            <a:off x="6719159" y="2330820"/>
            <a:ext cx="288138" cy="359999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1" name="左弧形箭头 60">
            <a:extLst>
              <a:ext uri="{FF2B5EF4-FFF2-40B4-BE49-F238E27FC236}">
                <a16:creationId xmlns:a16="http://schemas.microsoft.com/office/drawing/2014/main" id="{D60982FF-E540-BB4A-9AB6-7F36C780F3A3}"/>
              </a:ext>
            </a:extLst>
          </p:cNvPr>
          <p:cNvSpPr/>
          <p:nvPr/>
        </p:nvSpPr>
        <p:spPr>
          <a:xfrm>
            <a:off x="6692059" y="3676261"/>
            <a:ext cx="315238" cy="33590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2" name="右弧形箭头 61">
            <a:extLst>
              <a:ext uri="{FF2B5EF4-FFF2-40B4-BE49-F238E27FC236}">
                <a16:creationId xmlns:a16="http://schemas.microsoft.com/office/drawing/2014/main" id="{6181B796-DA3E-6E46-9ED9-228C142CBEAB}"/>
              </a:ext>
            </a:extLst>
          </p:cNvPr>
          <p:cNvSpPr/>
          <p:nvPr/>
        </p:nvSpPr>
        <p:spPr>
          <a:xfrm>
            <a:off x="9595335" y="2330820"/>
            <a:ext cx="288138" cy="359999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3" name="下弧形箭头 62">
            <a:extLst>
              <a:ext uri="{FF2B5EF4-FFF2-40B4-BE49-F238E27FC236}">
                <a16:creationId xmlns:a16="http://schemas.microsoft.com/office/drawing/2014/main" id="{672B49D9-69EE-A14D-800C-A9811618F226}"/>
              </a:ext>
            </a:extLst>
          </p:cNvPr>
          <p:cNvSpPr/>
          <p:nvPr/>
        </p:nvSpPr>
        <p:spPr>
          <a:xfrm>
            <a:off x="3396343" y="4850487"/>
            <a:ext cx="401216" cy="360000"/>
          </a:xfrm>
          <a:prstGeom prst="curvedDownArrow">
            <a:avLst>
              <a:gd name="adj1" fmla="val 25000"/>
              <a:gd name="adj2" fmla="val 447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4" name="下弧形箭头 63">
            <a:extLst>
              <a:ext uri="{FF2B5EF4-FFF2-40B4-BE49-F238E27FC236}">
                <a16:creationId xmlns:a16="http://schemas.microsoft.com/office/drawing/2014/main" id="{D9037F5A-2C90-A548-8EB7-FD8D37593A70}"/>
              </a:ext>
            </a:extLst>
          </p:cNvPr>
          <p:cNvSpPr/>
          <p:nvPr/>
        </p:nvSpPr>
        <p:spPr>
          <a:xfrm>
            <a:off x="8208022" y="4850487"/>
            <a:ext cx="401216" cy="360000"/>
          </a:xfrm>
          <a:prstGeom prst="curvedDownArrow">
            <a:avLst>
              <a:gd name="adj1" fmla="val 25000"/>
              <a:gd name="adj2" fmla="val 4477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068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供应商生命周期管理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CED6B1DA-A807-7544-B6EA-F43A7F651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28" y="1562100"/>
            <a:ext cx="8332236" cy="4964126"/>
          </a:xfrm>
          <a:prstGeom prst="rect">
            <a:avLst/>
          </a:prstGeom>
        </p:spPr>
      </p:pic>
      <p:sp>
        <p:nvSpPr>
          <p:cNvPr id="4" name="圆角矩形 3">
            <a:extLst>
              <a:ext uri="{FF2B5EF4-FFF2-40B4-BE49-F238E27FC236}">
                <a16:creationId xmlns:a16="http://schemas.microsoft.com/office/drawing/2014/main" id="{5A024DFA-93CC-3949-A9E9-3A182784BBCF}"/>
              </a:ext>
            </a:extLst>
          </p:cNvPr>
          <p:cNvSpPr/>
          <p:nvPr/>
        </p:nvSpPr>
        <p:spPr>
          <a:xfrm>
            <a:off x="9330612" y="1978090"/>
            <a:ext cx="1399592" cy="335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供应商引入</a:t>
            </a:r>
          </a:p>
        </p:txBody>
      </p:sp>
      <p:sp>
        <p:nvSpPr>
          <p:cNvPr id="69" name="圆角矩形 68">
            <a:extLst>
              <a:ext uri="{FF2B5EF4-FFF2-40B4-BE49-F238E27FC236}">
                <a16:creationId xmlns:a16="http://schemas.microsoft.com/office/drawing/2014/main" id="{3A637A32-A8A6-804E-80B5-CB950E2445F3}"/>
              </a:ext>
            </a:extLst>
          </p:cNvPr>
          <p:cNvSpPr/>
          <p:nvPr/>
        </p:nvSpPr>
        <p:spPr>
          <a:xfrm>
            <a:off x="9330612" y="3041780"/>
            <a:ext cx="1399592" cy="335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绩效评估</a:t>
            </a:r>
          </a:p>
        </p:txBody>
      </p:sp>
      <p:sp>
        <p:nvSpPr>
          <p:cNvPr id="70" name="圆角矩形 69">
            <a:extLst>
              <a:ext uri="{FF2B5EF4-FFF2-40B4-BE49-F238E27FC236}">
                <a16:creationId xmlns:a16="http://schemas.microsoft.com/office/drawing/2014/main" id="{3EA51701-2974-834E-B0BF-1B978F2C8091}"/>
              </a:ext>
            </a:extLst>
          </p:cNvPr>
          <p:cNvSpPr/>
          <p:nvPr/>
        </p:nvSpPr>
        <p:spPr>
          <a:xfrm>
            <a:off x="9330612" y="4105470"/>
            <a:ext cx="1399592" cy="335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绩效改进</a:t>
            </a:r>
          </a:p>
        </p:txBody>
      </p:sp>
      <p:sp>
        <p:nvSpPr>
          <p:cNvPr id="71" name="圆角矩形 70">
            <a:extLst>
              <a:ext uri="{FF2B5EF4-FFF2-40B4-BE49-F238E27FC236}">
                <a16:creationId xmlns:a16="http://schemas.microsoft.com/office/drawing/2014/main" id="{0BED3C79-181F-BA4B-BC09-4E9498A9A272}"/>
              </a:ext>
            </a:extLst>
          </p:cNvPr>
          <p:cNvSpPr/>
          <p:nvPr/>
        </p:nvSpPr>
        <p:spPr>
          <a:xfrm>
            <a:off x="9330612" y="5169160"/>
            <a:ext cx="1399592" cy="3359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汰换退场</a:t>
            </a:r>
          </a:p>
        </p:txBody>
      </p:sp>
      <p:sp>
        <p:nvSpPr>
          <p:cNvPr id="8" name="下箭头 7">
            <a:extLst>
              <a:ext uri="{FF2B5EF4-FFF2-40B4-BE49-F238E27FC236}">
                <a16:creationId xmlns:a16="http://schemas.microsoft.com/office/drawing/2014/main" id="{D1F19451-D9D8-C640-963E-64AF66C7ADA6}"/>
              </a:ext>
            </a:extLst>
          </p:cNvPr>
          <p:cNvSpPr/>
          <p:nvPr/>
        </p:nvSpPr>
        <p:spPr>
          <a:xfrm>
            <a:off x="9965091" y="2444620"/>
            <a:ext cx="149290" cy="4758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2" name="下箭头 71">
            <a:extLst>
              <a:ext uri="{FF2B5EF4-FFF2-40B4-BE49-F238E27FC236}">
                <a16:creationId xmlns:a16="http://schemas.microsoft.com/office/drawing/2014/main" id="{EA046B33-DAA0-9E4C-8F44-D2C6230670E0}"/>
              </a:ext>
            </a:extLst>
          </p:cNvPr>
          <p:cNvSpPr/>
          <p:nvPr/>
        </p:nvSpPr>
        <p:spPr>
          <a:xfrm>
            <a:off x="9965091" y="3498980"/>
            <a:ext cx="149290" cy="4758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3" name="下箭头 72">
            <a:extLst>
              <a:ext uri="{FF2B5EF4-FFF2-40B4-BE49-F238E27FC236}">
                <a16:creationId xmlns:a16="http://schemas.microsoft.com/office/drawing/2014/main" id="{612D7FC3-E03C-284B-8CD5-4DB782020CD4}"/>
              </a:ext>
            </a:extLst>
          </p:cNvPr>
          <p:cNvSpPr/>
          <p:nvPr/>
        </p:nvSpPr>
        <p:spPr>
          <a:xfrm>
            <a:off x="9955763" y="4604655"/>
            <a:ext cx="149290" cy="4758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5808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供应商合作意向单泳道图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C16EDC8B-005B-5048-BDED-72CCBE980C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8" y="1027886"/>
            <a:ext cx="6971378" cy="5733857"/>
          </a:xfrm>
          <a:prstGeom prst="rect">
            <a:avLst/>
          </a:prstGeom>
        </p:spPr>
      </p:pic>
      <p:sp>
        <p:nvSpPr>
          <p:cNvPr id="15" name="云形标注 14">
            <a:extLst>
              <a:ext uri="{FF2B5EF4-FFF2-40B4-BE49-F238E27FC236}">
                <a16:creationId xmlns:a16="http://schemas.microsoft.com/office/drawing/2014/main" id="{55C68CDC-6BBD-5642-A8D6-9E90FB9D3E32}"/>
              </a:ext>
            </a:extLst>
          </p:cNvPr>
          <p:cNvSpPr/>
          <p:nvPr/>
        </p:nvSpPr>
        <p:spPr>
          <a:xfrm>
            <a:off x="7856620" y="1576137"/>
            <a:ext cx="1179095" cy="685800"/>
          </a:xfrm>
          <a:prstGeom prst="cloudCallout">
            <a:avLst>
              <a:gd name="adj1" fmla="val -137938"/>
              <a:gd name="adj2" fmla="val -612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F225651-14BE-D441-8C5D-5FFC3D88979F}"/>
              </a:ext>
            </a:extLst>
          </p:cNvPr>
          <p:cNvSpPr/>
          <p:nvPr/>
        </p:nvSpPr>
        <p:spPr>
          <a:xfrm>
            <a:off x="8626642" y="2803358"/>
            <a:ext cx="3080084" cy="30267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r>
              <a:rPr kumimoji="1" lang="zh-CN" altLang="en-US" dirty="0"/>
              <a:t>）选择已接洽商务条款；</a:t>
            </a:r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）选择已确认无法合作；</a:t>
            </a:r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/>
              <a:t>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）选择采购未联系商谈；</a:t>
            </a:r>
          </a:p>
        </p:txBody>
      </p:sp>
    </p:spTree>
    <p:extLst>
      <p:ext uri="{BB962C8B-B14F-4D97-AF65-F5344CB8AC3E}">
        <p14:creationId xmlns:p14="http://schemas.microsoft.com/office/powerpoint/2010/main" val="4756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供应商引入流程图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B021E4D3-2E3D-A148-9A4E-61F91CB74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641" y="0"/>
            <a:ext cx="7917669" cy="68580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294B599C-62A0-0B42-A431-FE47B40F3B79}"/>
              </a:ext>
            </a:extLst>
          </p:cNvPr>
          <p:cNvSpPr/>
          <p:nvPr/>
        </p:nvSpPr>
        <p:spPr>
          <a:xfrm>
            <a:off x="316037" y="1375809"/>
            <a:ext cx="3645568" cy="4475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来源：供应商、采购、外部平台（如：</a:t>
            </a:r>
            <a:r>
              <a:rPr kumimoji="1" lang="en-US" altLang="zh-CN" dirty="0"/>
              <a:t>1233</a:t>
            </a:r>
            <a:r>
              <a:rPr kumimoji="1" lang="zh-CN" altLang="en-US" dirty="0"/>
              <a:t>、彩食鲜）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标签：平台、战区、</a:t>
            </a:r>
            <a:r>
              <a:rPr kumimoji="1" lang="en-US" altLang="zh-CN" dirty="0"/>
              <a:t>PB</a:t>
            </a:r>
            <a:r>
              <a:rPr kumimoji="1" lang="zh-CN" altLang="en-US" dirty="0"/>
              <a:t>、一村一品、进口项目等</a:t>
            </a: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dirty="0"/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/>
              <a:t>课组：生鲜、非生鲜</a:t>
            </a:r>
          </a:p>
        </p:txBody>
      </p:sp>
    </p:spTree>
    <p:extLst>
      <p:ext uri="{BB962C8B-B14F-4D97-AF65-F5344CB8AC3E}">
        <p14:creationId xmlns:p14="http://schemas.microsoft.com/office/powerpoint/2010/main" val="1503450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E017DFB-C4D3-45FF-B774-98D21DE7F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A97E4C-4F23-F442-8114-25A2437CA0B1}"/>
              </a:ext>
            </a:extLst>
          </p:cNvPr>
          <p:cNvSpPr txBox="1"/>
          <p:nvPr/>
        </p:nvSpPr>
        <p:spPr>
          <a:xfrm>
            <a:off x="603250" y="461804"/>
            <a:ext cx="4134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供应商引入流程图</a:t>
            </a:r>
          </a:p>
        </p:txBody>
      </p:sp>
      <p:cxnSp>
        <p:nvCxnSpPr>
          <p:cNvPr id="7" name="直接连接符 7">
            <a:extLst>
              <a:ext uri="{FF2B5EF4-FFF2-40B4-BE49-F238E27FC236}">
                <a16:creationId xmlns:a16="http://schemas.microsoft.com/office/drawing/2014/main" id="{DEF13FBC-5C93-B242-BA58-F066B3C463E3}"/>
              </a:ext>
            </a:extLst>
          </p:cNvPr>
          <p:cNvCxnSpPr>
            <a:cxnSpLocks/>
          </p:cNvCxnSpPr>
          <p:nvPr/>
        </p:nvCxnSpPr>
        <p:spPr>
          <a:xfrm>
            <a:off x="710406" y="1006455"/>
            <a:ext cx="420703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1327E82B-E3E0-5648-A1D2-CC295A2FC9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05" y="1446827"/>
            <a:ext cx="8553911" cy="459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478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5584</TotalTime>
  <Words>620</Words>
  <Application>Microsoft Macintosh PowerPoint</Application>
  <PresentationFormat>宽屏</PresentationFormat>
  <Paragraphs>122</Paragraphs>
  <Slides>15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等线</vt:lpstr>
      <vt:lpstr>等线 Light</vt:lpstr>
      <vt:lpstr>思源黑体 CN Light</vt:lpstr>
      <vt:lpstr>微软雅黑</vt:lpstr>
      <vt:lpstr>Arial</vt:lpstr>
      <vt:lpstr>Impact MT Std</vt:lpstr>
      <vt:lpstr>Wingdings</vt:lpstr>
      <vt:lpstr>Office 主题​​</vt:lpstr>
      <vt:lpstr>Image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 Lee</dc:creator>
  <cp:lastModifiedBy>Microsoft Office User</cp:lastModifiedBy>
  <cp:revision>66</cp:revision>
  <dcterms:created xsi:type="dcterms:W3CDTF">2021-09-16T17:29:30Z</dcterms:created>
  <dcterms:modified xsi:type="dcterms:W3CDTF">2022-01-23T09:00:49Z</dcterms:modified>
</cp:coreProperties>
</file>

<file path=docProps/thumbnail.jpeg>
</file>